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7"/>
  </p:notesMasterIdLst>
  <p:handoutMasterIdLst>
    <p:handoutMasterId r:id="rId68"/>
  </p:handoutMasterIdLst>
  <p:sldIdLst>
    <p:sldId id="256" r:id="rId2"/>
    <p:sldId id="341" r:id="rId3"/>
    <p:sldId id="266" r:id="rId4"/>
    <p:sldId id="294" r:id="rId5"/>
    <p:sldId id="268" r:id="rId6"/>
    <p:sldId id="321" r:id="rId7"/>
    <p:sldId id="342" r:id="rId8"/>
    <p:sldId id="269" r:id="rId9"/>
    <p:sldId id="270" r:id="rId10"/>
    <p:sldId id="325" r:id="rId11"/>
    <p:sldId id="326" r:id="rId12"/>
    <p:sldId id="273" r:id="rId13"/>
    <p:sldId id="272" r:id="rId14"/>
    <p:sldId id="274" r:id="rId15"/>
    <p:sldId id="275" r:id="rId16"/>
    <p:sldId id="338" r:id="rId17"/>
    <p:sldId id="276" r:id="rId18"/>
    <p:sldId id="327" r:id="rId19"/>
    <p:sldId id="328" r:id="rId20"/>
    <p:sldId id="278" r:id="rId21"/>
    <p:sldId id="296" r:id="rId22"/>
    <p:sldId id="329" r:id="rId23"/>
    <p:sldId id="279" r:id="rId24"/>
    <p:sldId id="281" r:id="rId25"/>
    <p:sldId id="280" r:id="rId26"/>
    <p:sldId id="283" r:id="rId27"/>
    <p:sldId id="284" r:id="rId28"/>
    <p:sldId id="322" r:id="rId29"/>
    <p:sldId id="285" r:id="rId30"/>
    <p:sldId id="286" r:id="rId31"/>
    <p:sldId id="287" r:id="rId32"/>
    <p:sldId id="330" r:id="rId33"/>
    <p:sldId id="288" r:id="rId34"/>
    <p:sldId id="289" r:id="rId35"/>
    <p:sldId id="290" r:id="rId36"/>
    <p:sldId id="291" r:id="rId37"/>
    <p:sldId id="292" r:id="rId38"/>
    <p:sldId id="297" r:id="rId39"/>
    <p:sldId id="298" r:id="rId40"/>
    <p:sldId id="331" r:id="rId41"/>
    <p:sldId id="299" r:id="rId42"/>
    <p:sldId id="332" r:id="rId43"/>
    <p:sldId id="313" r:id="rId44"/>
    <p:sldId id="303" r:id="rId45"/>
    <p:sldId id="333" r:id="rId46"/>
    <p:sldId id="304" r:id="rId47"/>
    <p:sldId id="305" r:id="rId48"/>
    <p:sldId id="306" r:id="rId49"/>
    <p:sldId id="307" r:id="rId50"/>
    <p:sldId id="334" r:id="rId51"/>
    <p:sldId id="308" r:id="rId52"/>
    <p:sldId id="310" r:id="rId53"/>
    <p:sldId id="311" r:id="rId54"/>
    <p:sldId id="335" r:id="rId55"/>
    <p:sldId id="336" r:id="rId56"/>
    <p:sldId id="312" r:id="rId57"/>
    <p:sldId id="314" r:id="rId58"/>
    <p:sldId id="315" r:id="rId59"/>
    <p:sldId id="316" r:id="rId60"/>
    <p:sldId id="317" r:id="rId61"/>
    <p:sldId id="337" r:id="rId62"/>
    <p:sldId id="318" r:id="rId63"/>
    <p:sldId id="320" r:id="rId64"/>
    <p:sldId id="339" r:id="rId65"/>
    <p:sldId id="340" r:id="rId66"/>
  </p:sldIdLst>
  <p:sldSz cx="9144000" cy="5143500" type="screen16x9"/>
  <p:notesSz cx="6858000" cy="9144000"/>
  <p:embeddedFontLst>
    <p:embeddedFont>
      <p:font typeface="Kalinga" panose="020B0502040204020203" pitchFamily="34" charset="0"/>
      <p:regular r:id="rId69"/>
      <p:bold r:id="rId70"/>
    </p:embeddedFont>
    <p:embeddedFont>
      <p:font typeface="Calibri" panose="020B060402020202020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 initials="S" lastIdx="11" clrIdx="0"/>
  <p:cmAuthor id="1" name="MJ" initials="M"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D4D4D"/>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754" autoAdjust="0"/>
  </p:normalViewPr>
  <p:slideViewPr>
    <p:cSldViewPr>
      <p:cViewPr varScale="1">
        <p:scale>
          <a:sx n="68" d="100"/>
          <a:sy n="68" d="100"/>
        </p:scale>
        <p:origin x="147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a:defRPr sz="1200"/>
            </a:lvl1pPr>
          </a:lstStyle>
          <a:p>
            <a:fld id="{A72D27DC-1D59-4AAA-BE41-BA4A3C2B1580}" type="datetimeFigureOut">
              <a:rPr lang="en-US" smtClean="0"/>
              <a:pPr/>
              <a:t>12/30/2012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a:defRPr sz="1200"/>
            </a:lvl1pPr>
          </a:lstStyle>
          <a:p>
            <a:fld id="{108D5962-644C-4138-98DC-2CD62A2E7411}" type="slidenum">
              <a:rPr lang="en-US" smtClean="0"/>
              <a:pPr/>
              <a:t>‹#›</a:t>
            </a:fld>
            <a:endParaRPr lang="en-US"/>
          </a:p>
        </p:txBody>
      </p:sp>
    </p:spTree>
    <p:extLst>
      <p:ext uri="{BB962C8B-B14F-4D97-AF65-F5344CB8AC3E}">
        <p14:creationId xmlns:p14="http://schemas.microsoft.com/office/powerpoint/2010/main" val="220261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vl1pPr>
          </a:lstStyle>
          <a:p>
            <a:fld id="{5EA5F04F-46EB-41B6-9B2C-65ADFED666F6}" type="datetimeFigureOut">
              <a:rPr lang="en-US" smtClean="0"/>
              <a:pPr/>
              <a:t>12/30/2012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vl1pPr>
          </a:lstStyle>
          <a:p>
            <a:fld id="{8592043D-A3B0-45A2-87FE-59C0CF6DAE7B}" type="slidenum">
              <a:rPr lang="en-US" smtClean="0"/>
              <a:pPr/>
              <a:t>‹#›</a:t>
            </a:fld>
            <a:endParaRPr lang="en-US"/>
          </a:p>
        </p:txBody>
      </p:sp>
    </p:spTree>
    <p:extLst>
      <p:ext uri="{BB962C8B-B14F-4D97-AF65-F5344CB8AC3E}">
        <p14:creationId xmlns:p14="http://schemas.microsoft.com/office/powerpoint/2010/main" val="425478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sz="1200" i="1" kern="1200" dirty="0" smtClean="0">
                <a:solidFill>
                  <a:schemeClr val="tx1"/>
                </a:solidFill>
                <a:effectLst/>
                <a:latin typeface="+mn-lt"/>
                <a:ea typeface="+mn-ea"/>
                <a:cs typeface="+mn-cs"/>
              </a:rPr>
              <a:t>Ընդհանուր</a:t>
            </a:r>
            <a:r>
              <a:rPr lang="hy-AM" sz="1200" i="1" kern="1200" baseline="0" dirty="0" smtClean="0">
                <a:solidFill>
                  <a:schemeClr val="tx1"/>
                </a:solidFill>
                <a:effectLst/>
                <a:latin typeface="+mn-lt"/>
                <a:ea typeface="+mn-ea"/>
                <a:cs typeface="+mn-cs"/>
              </a:rPr>
              <a:t> բնութագիրը</a:t>
            </a:r>
            <a:r>
              <a:rPr lang="en-US"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hy-AM" sz="1200" i="1" kern="1200" dirty="0" smtClean="0">
                <a:solidFill>
                  <a:schemeClr val="tx1"/>
                </a:solidFill>
                <a:effectLst/>
                <a:latin typeface="+mn-lt"/>
                <a:ea typeface="+mn-ea"/>
                <a:cs typeface="+mn-cs"/>
              </a:rPr>
              <a:t>Այս սեմինարը բացատրում</a:t>
            </a:r>
            <a:r>
              <a:rPr lang="hy-AM" sz="1200" i="1" kern="1200" baseline="0" dirty="0" smtClean="0">
                <a:solidFill>
                  <a:schemeClr val="tx1"/>
                </a:solidFill>
                <a:effectLst/>
                <a:latin typeface="+mn-lt"/>
                <a:ea typeface="+mn-ea"/>
                <a:cs typeface="+mn-cs"/>
              </a:rPr>
              <a:t> է, թե ինչպե՞ս է Յոթերորդ Օրվա Ադվենտիստների Եկեղեցին վերաբերվում Էլեն Ուայթին որպես մարգարե:</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1</a:t>
            </a:fld>
            <a:endParaRPr lang="en-US"/>
          </a:p>
        </p:txBody>
      </p:sp>
    </p:spTree>
    <p:extLst>
      <p:ext uri="{BB962C8B-B14F-4D97-AF65-F5344CB8AC3E}">
        <p14:creationId xmlns:p14="http://schemas.microsoft.com/office/powerpoint/2010/main" val="102290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10</a:t>
            </a:fld>
            <a:endParaRPr lang="en-US"/>
          </a:p>
        </p:txBody>
      </p:sp>
    </p:spTree>
    <p:extLst>
      <p:ext uri="{BB962C8B-B14F-4D97-AF65-F5344CB8AC3E}">
        <p14:creationId xmlns:p14="http://schemas.microsoft.com/office/powerpoint/2010/main" val="34804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i="1" dirty="0" smtClean="0"/>
              <a:t>Gospel Workers</a:t>
            </a:r>
            <a:r>
              <a:rPr lang="en-US" dirty="0" smtClean="0"/>
              <a:t>, p. 160]</a:t>
            </a:r>
          </a:p>
          <a:p>
            <a:pPr marL="0" indent="0">
              <a:buFontTx/>
              <a:buNone/>
            </a:pPr>
            <a:r>
              <a:rPr lang="hy-AM" baseline="0" dirty="0" smtClean="0"/>
              <a:t>Ով կարդա Էլեն Ուայթին, ապա անպայման նմանատիպ շատ գրությունների կհանդիպի, որտեղ Հիսուսը բարձրացվում է:</a:t>
            </a:r>
          </a:p>
          <a:p>
            <a:pPr marL="0" indent="0">
              <a:buFontTx/>
              <a:buNone/>
            </a:pPr>
            <a:r>
              <a:rPr lang="hy-AM" baseline="0" dirty="0" smtClean="0"/>
              <a:t>Նա նույնիսկ մի ամբողջ գիրք ունի 1000 էջանոց գրված Հիսուսի մասին:</a:t>
            </a:r>
            <a:endParaRPr lang="en-US" baseline="0" dirty="0" smtClean="0"/>
          </a:p>
          <a:p>
            <a:pPr marL="171450" indent="-171450">
              <a:buFontTx/>
              <a:buChar char="-"/>
            </a:pPr>
            <a:r>
              <a:rPr lang="hy-AM" baseline="0" dirty="0" smtClean="0"/>
              <a:t>Հիսուսը ամեն ինչ էր Էլեն Ուայթի համար:</a:t>
            </a:r>
            <a:endParaRPr lang="en-US" baseline="0" dirty="0" smtClean="0"/>
          </a:p>
          <a:p>
            <a:pPr marL="628650" lvl="1" indent="-171450">
              <a:buFontTx/>
              <a:buChar char="-"/>
            </a:pPr>
            <a:r>
              <a:rPr lang="hy-AM" baseline="0" dirty="0" smtClean="0"/>
              <a:t>Նրա գրությունը դա արտացոլում են:</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11</a:t>
            </a:fld>
            <a:endParaRPr lang="en-US"/>
          </a:p>
        </p:txBody>
      </p:sp>
    </p:spTree>
    <p:extLst>
      <p:ext uri="{BB962C8B-B14F-4D97-AF65-F5344CB8AC3E}">
        <p14:creationId xmlns:p14="http://schemas.microsoft.com/office/powerpoint/2010/main" val="34804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Էլեն </a:t>
            </a:r>
            <a:r>
              <a:rPr lang="hy-AM" baseline="0" dirty="0" smtClean="0"/>
              <a:t>Ուայթը անցնում է այս ստուգատեսը</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12</a:t>
            </a:fld>
            <a:endParaRPr lang="en-US"/>
          </a:p>
        </p:txBody>
      </p:sp>
    </p:spTree>
    <p:extLst>
      <p:ext uri="{BB962C8B-B14F-4D97-AF65-F5344CB8AC3E}">
        <p14:creationId xmlns:p14="http://schemas.microsoft.com/office/powerpoint/2010/main" val="34804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Երկրորդ</a:t>
            </a:r>
            <a:r>
              <a:rPr lang="hy-AM" baseline="0" dirty="0" smtClean="0"/>
              <a:t> ստուգատեսը գրված է  Ես. </a:t>
            </a:r>
            <a:r>
              <a:rPr lang="en-US" dirty="0" smtClean="0"/>
              <a:t>8</a:t>
            </a:r>
            <a:r>
              <a:rPr lang="hy-AM" dirty="0" smtClean="0"/>
              <a:t>.</a:t>
            </a:r>
            <a:r>
              <a:rPr lang="en-US" dirty="0" smtClean="0"/>
              <a:t>20</a:t>
            </a:r>
            <a:r>
              <a:rPr lang="hy-AM" dirty="0" smtClean="0"/>
              <a:t>-ում</a:t>
            </a:r>
            <a:endParaRPr lang="en-US" dirty="0" smtClean="0"/>
          </a:p>
          <a:p>
            <a:pPr marL="171450" indent="-171450">
              <a:buFontTx/>
              <a:buChar char="-"/>
            </a:pPr>
            <a:r>
              <a:rPr lang="hy-AM" dirty="0" smtClean="0"/>
              <a:t>«Օրենքը և վկայությունները»</a:t>
            </a:r>
            <a:r>
              <a:rPr lang="en-US" dirty="0" smtClean="0"/>
              <a:t> </a:t>
            </a:r>
            <a:r>
              <a:rPr lang="hy-AM" dirty="0" smtClean="0"/>
              <a:t>նկարագրում</a:t>
            </a:r>
            <a:r>
              <a:rPr lang="hy-AM" baseline="0" dirty="0" smtClean="0"/>
              <a:t> է մինչև Եսայան գոյություն ունեցող Աստվածաշունչը:</a:t>
            </a:r>
            <a:endParaRPr lang="en-US" dirty="0" smtClean="0"/>
          </a:p>
          <a:p>
            <a:pPr marL="171450" lvl="0" indent="-171450">
              <a:buFontTx/>
              <a:buChar char="-"/>
            </a:pPr>
            <a:r>
              <a:rPr lang="hy-AM" baseline="0" dirty="0" smtClean="0"/>
              <a:t>Ամեն մարգարե ստուգվում է մինչ նա գոյություն ունեցող Աստծո Խոսքի համաձայն:</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13</a:t>
            </a:fld>
            <a:endParaRPr lang="en-US"/>
          </a:p>
        </p:txBody>
      </p:sp>
    </p:spTree>
    <p:extLst>
      <p:ext uri="{BB962C8B-B14F-4D97-AF65-F5344CB8AC3E}">
        <p14:creationId xmlns:p14="http://schemas.microsoft.com/office/powerpoint/2010/main" val="1180601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Մովսեսը առաջին էր, և պարզ է այսօր,</a:t>
            </a:r>
            <a:r>
              <a:rPr lang="hy-AM" baseline="0" dirty="0" smtClean="0"/>
              <a:t> որ Աստված խոսում էր նրա միջոցով:</a:t>
            </a:r>
            <a:endParaRPr lang="en-US" baseline="0" dirty="0" smtClean="0"/>
          </a:p>
          <a:p>
            <a:pPr marL="628650" lvl="1" indent="-171450">
              <a:buFontTx/>
              <a:buChar char="-"/>
            </a:pPr>
            <a:r>
              <a:rPr lang="hy-AM" baseline="0" dirty="0" smtClean="0"/>
              <a:t>Նա Իսրայելին բավականին նշաներ ցույց տվեց, որոնք ապացուցեցին, որ նա իսկապես Աստծուց է: </a:t>
            </a:r>
            <a:endParaRPr lang="en-US" baseline="0" dirty="0" smtClean="0"/>
          </a:p>
          <a:p>
            <a:pPr marL="171450" lvl="0" indent="-171450">
              <a:buFontTx/>
              <a:buChar char="-"/>
            </a:pPr>
            <a:r>
              <a:rPr lang="hy-AM" baseline="0" dirty="0" smtClean="0"/>
              <a:t>Հեսուն ստուգվում է ըստ Մովսեսի հնգամատյանի, և եթե հակասում է, ապա ճիշտ չէ:</a:t>
            </a:r>
            <a:endParaRPr lang="en-US" baseline="0" dirty="0" smtClean="0"/>
          </a:p>
          <a:p>
            <a:pPr marL="171450" lvl="0" indent="-171450">
              <a:buFontTx/>
              <a:buChar char="-"/>
            </a:pPr>
            <a:r>
              <a:rPr lang="hy-AM" baseline="0" dirty="0" smtClean="0"/>
              <a:t>Էլեն Ուայթը պետք է ստուգվի ամբողջ Աստվածաշնչով: Խնդիրը նրանում է, մինչև Ուայթի ամեն գրությունները չկարդանք, ապա ինչպե՞ս հասկանանք ներդաշնա՞կ է Աստվածաշնչի հետ, թե՞ ոչ: Էլեն Ուայթը գրել է ավելի քան 100,000 էջ գրություն: Իսկ եթե ինչ որ մի տող սխալ լինի՞: Մենք պետք է ուսումնասիրենք:</a:t>
            </a:r>
            <a:endParaRPr lang="en-US" baseline="0" dirty="0" smtClean="0"/>
          </a:p>
          <a:p>
            <a:pPr marL="171450" lvl="0" indent="-171450">
              <a:buFontTx/>
              <a:buChar char="-"/>
            </a:pPr>
            <a:r>
              <a:rPr lang="hy-AM" baseline="0" dirty="0" smtClean="0"/>
              <a:t>Առաջարկություն՝</a:t>
            </a:r>
            <a:endParaRPr lang="en-US" baseline="0" dirty="0" smtClean="0"/>
          </a:p>
          <a:p>
            <a:pPr marL="628650" lvl="1" indent="-171450">
              <a:buFontTx/>
              <a:buChar char="-"/>
            </a:pPr>
            <a:r>
              <a:rPr lang="hy-AM" baseline="0" dirty="0" smtClean="0"/>
              <a:t>Ընտրեք 20 տարբեր թեմաներ, օրինակ «կրթություն»: Մի աղյուսակում գրեք այն ինչ Աստվածաշունչն է ասում կրթության մասին: Այնուհետև նայեք Էլեն Ուայթի գրությունները, պարզապես ընտրեք մի հատված կապված կրթության հետ և համեմատեք այն աղյուսակում արդեն գրած Աստվածաշնչյան համարների հետ:</a:t>
            </a:r>
          </a:p>
          <a:p>
            <a:pPr marL="628650" lvl="1" indent="-171450">
              <a:buFontTx/>
              <a:buChar char="-"/>
            </a:pPr>
            <a:r>
              <a:rPr lang="hy-AM" baseline="0" dirty="0" smtClean="0"/>
              <a:t>Սա կլինի ամենահետքրքիր ուսումնասիրություններից մեկը, որ դուք երբևէ արել եք:</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14</a:t>
            </a:fld>
            <a:endParaRPr lang="en-US"/>
          </a:p>
        </p:txBody>
      </p:sp>
    </p:spTree>
    <p:extLst>
      <p:ext uri="{BB962C8B-B14F-4D97-AF65-F5344CB8AC3E}">
        <p14:creationId xmlns:p14="http://schemas.microsoft.com/office/powerpoint/2010/main" val="118060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dirty="0" smtClean="0"/>
              <a:t>Դուք կհայտնաբերեք, ինչպես արդեն շատ Ադվենտիստներ հայտնաբերել են նախկինում, որ</a:t>
            </a:r>
            <a:endParaRPr lang="en-US" dirty="0" smtClean="0"/>
          </a:p>
          <a:p>
            <a:pPr marL="628650" lvl="1" indent="-171450">
              <a:buFontTx/>
              <a:buChar char="-"/>
            </a:pPr>
            <a:r>
              <a:rPr lang="hy-AM" dirty="0" smtClean="0"/>
              <a:t>Էլեն Ուայթը չի հակասում Աստվածաշնչին</a:t>
            </a:r>
            <a:endParaRPr lang="en-US" dirty="0" smtClean="0"/>
          </a:p>
          <a:p>
            <a:pPr marL="628650" lvl="1" indent="-171450">
              <a:buFontTx/>
              <a:buChar char="-"/>
            </a:pPr>
            <a:r>
              <a:rPr lang="hy-AM" dirty="0" smtClean="0"/>
              <a:t>Նա անցնում է երկրորդ ստուգատեսը</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15</a:t>
            </a:fld>
            <a:endParaRPr lang="en-US"/>
          </a:p>
        </p:txBody>
      </p:sp>
    </p:spTree>
    <p:extLst>
      <p:ext uri="{BB962C8B-B14F-4D97-AF65-F5344CB8AC3E}">
        <p14:creationId xmlns:p14="http://schemas.microsoft.com/office/powerpoint/2010/main" val="118060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i="0" dirty="0" smtClean="0"/>
              <a:t>A true prophet must call for repentance.</a:t>
            </a:r>
          </a:p>
          <a:p>
            <a:pPr marL="171450" indent="-171450">
              <a:buFontTx/>
              <a:buChar char="-"/>
            </a:pPr>
            <a:r>
              <a:rPr lang="en-US" i="0" dirty="0" smtClean="0"/>
              <a:t>At the</a:t>
            </a:r>
            <a:r>
              <a:rPr lang="en-US" i="0" baseline="0" dirty="0" smtClean="0"/>
              <a:t> time of </a:t>
            </a:r>
            <a:r>
              <a:rPr lang="en-US" i="0" dirty="0" smtClean="0"/>
              <a:t>Jeremiah</a:t>
            </a:r>
            <a:r>
              <a:rPr lang="en-US" i="0" baseline="0" dirty="0" smtClean="0"/>
              <a:t> </a:t>
            </a:r>
            <a:r>
              <a:rPr lang="en-US" i="0" dirty="0" smtClean="0"/>
              <a:t>–</a:t>
            </a:r>
            <a:r>
              <a:rPr lang="en-US" i="0" baseline="0" dirty="0" smtClean="0"/>
              <a:t> </a:t>
            </a:r>
            <a:r>
              <a:rPr lang="en-US" i="0" dirty="0" smtClean="0"/>
              <a:t>two kinds</a:t>
            </a:r>
            <a:r>
              <a:rPr lang="en-US" i="0" baseline="0" dirty="0" smtClean="0"/>
              <a:t> of prophets:</a:t>
            </a:r>
          </a:p>
          <a:p>
            <a:pPr marL="628650" lvl="1" indent="-171450">
              <a:buFontTx/>
              <a:buChar char="-"/>
            </a:pPr>
            <a:r>
              <a:rPr lang="en-US" i="0" baseline="0" dirty="0" smtClean="0"/>
              <a:t>The first kind</a:t>
            </a:r>
          </a:p>
          <a:p>
            <a:pPr marL="1085850" lvl="2" indent="-171450">
              <a:buFontTx/>
              <a:buChar char="-"/>
            </a:pPr>
            <a:r>
              <a:rPr lang="en-US" i="0" baseline="0" dirty="0" smtClean="0"/>
              <a:t>paid by </a:t>
            </a:r>
            <a:r>
              <a:rPr lang="en-US" dirty="0" smtClean="0"/>
              <a:t>– </a:t>
            </a:r>
            <a:r>
              <a:rPr lang="en-US" i="0" baseline="0" dirty="0" smtClean="0"/>
              <a:t>king,</a:t>
            </a:r>
          </a:p>
          <a:p>
            <a:pPr marL="1085850" lvl="2" indent="-171450">
              <a:buFontTx/>
              <a:buChar char="-"/>
            </a:pPr>
            <a:r>
              <a:rPr lang="en-US" i="0" baseline="0" dirty="0" smtClean="0"/>
              <a:t>ate at his table,</a:t>
            </a:r>
          </a:p>
          <a:p>
            <a:pPr marL="1085850" lvl="2" indent="-171450">
              <a:buFontTx/>
              <a:buChar char="-"/>
            </a:pPr>
            <a:r>
              <a:rPr lang="en-US" i="0" baseline="0" dirty="0" smtClean="0"/>
              <a:t>did not want – lose their job,</a:t>
            </a:r>
          </a:p>
          <a:p>
            <a:pPr marL="1085850" lvl="2" indent="-171450">
              <a:buFontTx/>
              <a:buChar char="-"/>
            </a:pPr>
            <a:r>
              <a:rPr lang="en-US" i="0" baseline="0" dirty="0" smtClean="0"/>
              <a:t>consequently said what </a:t>
            </a:r>
            <a:r>
              <a:rPr lang="en-US" dirty="0" smtClean="0"/>
              <a:t>– </a:t>
            </a:r>
            <a:r>
              <a:rPr lang="en-US" i="0" baseline="0" dirty="0" smtClean="0"/>
              <a:t>king wanted – hear.</a:t>
            </a:r>
          </a:p>
          <a:p>
            <a:pPr marL="628650" lvl="1" indent="-171450">
              <a:buFontTx/>
              <a:buChar char="-"/>
            </a:pPr>
            <a:r>
              <a:rPr lang="en-US" i="0" baseline="0" dirty="0" smtClean="0"/>
              <a:t>The second kind</a:t>
            </a:r>
          </a:p>
          <a:p>
            <a:pPr marL="1085850" lvl="2" indent="-171450">
              <a:buFontTx/>
              <a:buChar char="-"/>
            </a:pPr>
            <a:r>
              <a:rPr lang="en-US" i="0" dirty="0" smtClean="0"/>
              <a:t>sent by God</a:t>
            </a:r>
          </a:p>
          <a:p>
            <a:pPr marL="1085850" lvl="2" indent="-171450">
              <a:buFontTx/>
              <a:buChar char="-"/>
            </a:pPr>
            <a:r>
              <a:rPr lang="en-US" i="0" dirty="0" smtClean="0"/>
              <a:t>because of – apostasy – God’s people.</a:t>
            </a:r>
          </a:p>
          <a:p>
            <a:pPr marL="1085850" lvl="2" indent="-171450">
              <a:buFontTx/>
              <a:buChar char="-"/>
            </a:pPr>
            <a:r>
              <a:rPr lang="en-US" i="0" dirty="0" smtClean="0"/>
              <a:t>They</a:t>
            </a:r>
            <a:r>
              <a:rPr lang="en-US" i="0" baseline="0" dirty="0" smtClean="0"/>
              <a:t> c</a:t>
            </a:r>
            <a:r>
              <a:rPr lang="en-US" i="0" dirty="0" smtClean="0"/>
              <a:t>alled for repentance</a:t>
            </a:r>
          </a:p>
          <a:p>
            <a:pPr marL="1085850" lvl="2" indent="-171450">
              <a:buFontTx/>
              <a:buChar char="-"/>
            </a:pPr>
            <a:r>
              <a:rPr lang="en-US" i="0" dirty="0" smtClean="0"/>
              <a:t>were generally despised.</a:t>
            </a:r>
          </a:p>
        </p:txBody>
      </p:sp>
      <p:sp>
        <p:nvSpPr>
          <p:cNvPr id="4" name="Slide Number Placeholder 3"/>
          <p:cNvSpPr>
            <a:spLocks noGrp="1"/>
          </p:cNvSpPr>
          <p:nvPr>
            <p:ph type="sldNum" sz="quarter" idx="10"/>
          </p:nvPr>
        </p:nvSpPr>
        <p:spPr/>
        <p:txBody>
          <a:bodyPr/>
          <a:lstStyle/>
          <a:p>
            <a:fld id="{8592043D-A3B0-45A2-87FE-59C0CF6DAE7B}" type="slidenum">
              <a:rPr lang="en-US" smtClean="0"/>
              <a:pPr/>
              <a:t>16</a:t>
            </a:fld>
            <a:endParaRPr lang="en-US"/>
          </a:p>
        </p:txBody>
      </p:sp>
    </p:spTree>
    <p:extLst>
      <p:ext uri="{BB962C8B-B14F-4D97-AF65-F5344CB8AC3E}">
        <p14:creationId xmlns:p14="http://schemas.microsoft.com/office/powerpoint/2010/main" val="1134969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17</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i="0"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18</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sz="1200" b="0" i="0" u="none" strike="noStrike" kern="1200" baseline="0" dirty="0" smtClean="0">
                <a:solidFill>
                  <a:schemeClr val="tx1"/>
                </a:solidFill>
              </a:rPr>
              <a:t>Արդյո՞ք Էլեն Ուայթը ապաշխարության կոչ էր անում: Անկասկած:</a:t>
            </a:r>
            <a:endParaRPr lang="en-US" b="0" i="0" u="none"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19</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Հին Կտակարանը խոստում է տալիս, որ վերջին օրերում մարգարեներ կլինեն:</a:t>
            </a: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2</a:t>
            </a:fld>
            <a:endParaRPr lang="en-US"/>
          </a:p>
        </p:txBody>
      </p:sp>
    </p:spTree>
    <p:extLst>
      <p:ext uri="{BB962C8B-B14F-4D97-AF65-F5344CB8AC3E}">
        <p14:creationId xmlns:p14="http://schemas.microsoft.com/office/powerpoint/2010/main" val="435606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sz="1200" i="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20</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sz="1200" i="0" kern="1200" dirty="0" smtClean="0">
                <a:solidFill>
                  <a:schemeClr val="tx1"/>
                </a:solidFill>
                <a:effectLst/>
              </a:rPr>
              <a:t>Նրա համար, որպես մարգարե ա</a:t>
            </a:r>
            <a:r>
              <a:rPr lang="hy-AM" sz="1200" i="0" kern="1200" baseline="0" dirty="0" smtClean="0">
                <a:solidFill>
                  <a:schemeClr val="tx1"/>
                </a:solidFill>
                <a:effectLst/>
              </a:rPr>
              <a:t>պաշխարության կոչ անելը շատ դժվար գործ էր:</a:t>
            </a:r>
            <a:endParaRPr lang="en-US" sz="1200" i="0" kern="1200" dirty="0" smtClean="0">
              <a:solidFill>
                <a:schemeClr val="tx1"/>
              </a:solidFill>
              <a:effectLst/>
            </a:endParaRPr>
          </a:p>
          <a:p>
            <a:pPr marL="171450" lvl="0" indent="-171450">
              <a:buFontTx/>
              <a:buChar char="-"/>
            </a:pPr>
            <a:r>
              <a:rPr lang="hy-AM" sz="1200" i="0" kern="1200" dirty="0" smtClean="0">
                <a:solidFill>
                  <a:schemeClr val="tx1"/>
                </a:solidFill>
                <a:effectLst/>
              </a:rPr>
              <a:t>Մի գուցե մեզանից շատերը ցանկանան լինել մարգարե,</a:t>
            </a:r>
            <a:endParaRPr lang="en-US" sz="1200" i="0" kern="1200" baseline="0" dirty="0" smtClean="0">
              <a:solidFill>
                <a:schemeClr val="tx1"/>
              </a:solidFill>
              <a:effectLst/>
            </a:endParaRPr>
          </a:p>
          <a:p>
            <a:pPr marL="628650" lvl="1" indent="-171450">
              <a:buFontTx/>
              <a:buChar char="-"/>
            </a:pPr>
            <a:r>
              <a:rPr lang="hy-AM" sz="1200" i="0" kern="1200" dirty="0" smtClean="0">
                <a:solidFill>
                  <a:schemeClr val="tx1"/>
                </a:solidFill>
                <a:effectLst/>
              </a:rPr>
              <a:t>Էլեն Ուայթը </a:t>
            </a:r>
            <a:r>
              <a:rPr lang="hy-AM" sz="1200" i="0" kern="1200" dirty="0" smtClean="0">
                <a:solidFill>
                  <a:schemeClr val="tx1"/>
                </a:solidFill>
                <a:effectLst/>
              </a:rPr>
              <a:t>հաճույքով </a:t>
            </a:r>
            <a:r>
              <a:rPr lang="hy-AM" sz="1200" i="0" kern="1200" dirty="0" smtClean="0">
                <a:solidFill>
                  <a:schemeClr val="tx1"/>
                </a:solidFill>
                <a:effectLst/>
              </a:rPr>
              <a:t>կփոխեր ձեզ հետ իր մասնագիտությունը:</a:t>
            </a:r>
            <a:endParaRPr lang="en-US" sz="1200" i="0" kern="1200" baseline="0" dirty="0" smtClean="0">
              <a:solidFill>
                <a:schemeClr val="tx1"/>
              </a:solidFill>
              <a:effectLst/>
            </a:endParaRPr>
          </a:p>
          <a:p>
            <a:pPr marL="628650" lvl="1" indent="-171450">
              <a:buFontTx/>
              <a:buChar char="-"/>
            </a:pPr>
            <a:r>
              <a:rPr lang="hy-AM" sz="1200" i="0" kern="1200" baseline="0" dirty="0" smtClean="0">
                <a:solidFill>
                  <a:schemeClr val="tx1"/>
                </a:solidFill>
                <a:effectLst/>
              </a:rPr>
              <a:t>Նա ավելի շուտ կուզենար մահանալ, քան լինել մարգարե:</a:t>
            </a:r>
            <a:endParaRPr lang="en-US" sz="1200" i="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21</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sz="1200" i="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22</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sz="1200" i="0" kern="1200" dirty="0" smtClean="0">
                <a:solidFill>
                  <a:schemeClr val="tx1"/>
                </a:solidFill>
                <a:effectLst/>
              </a:rPr>
              <a:t>Քանի</a:t>
            </a:r>
            <a:r>
              <a:rPr lang="hy-AM" sz="1200" i="0" kern="1200" baseline="0" dirty="0" smtClean="0">
                <a:solidFill>
                  <a:schemeClr val="tx1"/>
                </a:solidFill>
                <a:effectLst/>
              </a:rPr>
              <a:t> որ Էլեն Ուայթը ուներ անկեղծ սեր մարդկանց նկատմաբ, ապա նրա համար այդ հանդիմանության գործը դժվար էր:</a:t>
            </a:r>
            <a:endParaRPr lang="en-US" sz="1200" i="0" kern="1200" baseline="0" dirty="0" smtClean="0">
              <a:solidFill>
                <a:schemeClr val="tx1"/>
              </a:solidFill>
              <a:effectLst/>
            </a:endParaRPr>
          </a:p>
          <a:p>
            <a:pPr marL="628650" lvl="1" indent="-171450">
              <a:buFontTx/>
              <a:buChar char="-"/>
            </a:pPr>
            <a:r>
              <a:rPr lang="hy-AM" sz="1200" i="0" kern="1200" baseline="0" dirty="0" smtClean="0">
                <a:solidFill>
                  <a:schemeClr val="tx1"/>
                </a:solidFill>
                <a:effectLst/>
              </a:rPr>
              <a:t>Բայց Աստծո հետ կապը Ավելի ուժեղ էր քան թե նրա այդ զգացումները:</a:t>
            </a:r>
            <a:endParaRPr lang="en-US" sz="1200" i="0" kern="1200" baseline="0" dirty="0" smtClean="0">
              <a:solidFill>
                <a:schemeClr val="tx1"/>
              </a:solidFill>
              <a:effectLst/>
            </a:endParaRPr>
          </a:p>
          <a:p>
            <a:pPr marL="1085850" lvl="2" indent="-171450">
              <a:buFontTx/>
              <a:buChar char="-"/>
            </a:pPr>
            <a:r>
              <a:rPr lang="hy-AM" sz="1200" i="0" kern="1200" baseline="0" dirty="0" smtClean="0">
                <a:solidFill>
                  <a:schemeClr val="tx1"/>
                </a:solidFill>
                <a:effectLst/>
              </a:rPr>
              <a:t>Նա անում էր այն, ինչ Աստված ասում էր իրեն:</a:t>
            </a:r>
            <a:endParaRPr lang="en-US" sz="1200" i="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23</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hy-AM" sz="1200" i="0" kern="1200" baseline="0" dirty="0" smtClean="0">
                <a:solidFill>
                  <a:schemeClr val="tx1"/>
                </a:solidFill>
                <a:effectLst/>
                <a:latin typeface="+mn-lt"/>
                <a:ea typeface="+mn-ea"/>
                <a:cs typeface="+mn-cs"/>
              </a:rPr>
              <a:t>Որպես փաստ, գոյություն ունի նրա կողմից գրված 9 հատորանոց գրքերը, որոնք կոչվում են «Վկայություններ Եկեղեցուն», որը լցված է նմանատիպ հանդիմանություններով և նախազգուշացումներով:</a:t>
            </a:r>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24</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sz="1200" i="0" kern="1200" dirty="0" smtClean="0">
                <a:solidFill>
                  <a:schemeClr val="tx1"/>
                </a:solidFill>
                <a:effectLst/>
                <a:latin typeface="+mn-lt"/>
                <a:ea typeface="+mn-ea"/>
                <a:cs typeface="+mn-cs"/>
              </a:rPr>
              <a:t>Էլեն</a:t>
            </a:r>
            <a:r>
              <a:rPr lang="hy-AM" sz="1200" i="0" kern="1200" baseline="0" dirty="0" smtClean="0">
                <a:solidFill>
                  <a:schemeClr val="tx1"/>
                </a:solidFill>
                <a:effectLst/>
                <a:latin typeface="+mn-lt"/>
                <a:ea typeface="+mn-ea"/>
                <a:cs typeface="+mn-cs"/>
              </a:rPr>
              <a:t> Ուայթը ապաշխարության կոչ է արել, այնպես որ նա անցնում է նաև այս ստուգատեսը</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25</a:t>
            </a:fld>
            <a:endParaRPr lang="en-US"/>
          </a:p>
        </p:txBody>
      </p:sp>
    </p:spTree>
    <p:extLst>
      <p:ext uri="{BB962C8B-B14F-4D97-AF65-F5344CB8AC3E}">
        <p14:creationId xmlns:p14="http://schemas.microsoft.com/office/powerpoint/2010/main" val="1322811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Մյուս ստուգատեսը՝ Մարգարեի կողմից ասված մարգարեությունները պետք է իրագործվեն, եթե Աստծո կողմից է ուղարկված:</a:t>
            </a:r>
            <a:endParaRPr lang="en-US" baseline="0" dirty="0" smtClean="0"/>
          </a:p>
          <a:p>
            <a:pPr marL="171450" lvl="0" indent="-171450">
              <a:buFontTx/>
              <a:buChar char="-"/>
            </a:pPr>
            <a:r>
              <a:rPr lang="hy-AM" baseline="0" dirty="0" smtClean="0"/>
              <a:t>Նախքան այս ստուգատեսին ացնելը կապված Էլեն Ուայթի հետ, ասեմ, որ մարգարեի գլխավոր նպատակը չէ ապագան գուշակել, այնպես որ մենք Ուայթի մոտ չենք տեսնի հազարավոր </a:t>
            </a:r>
            <a:r>
              <a:rPr lang="hy-AM" baseline="0" dirty="0" smtClean="0"/>
              <a:t>կանխագուշակություններ </a:t>
            </a:r>
            <a:r>
              <a:rPr lang="hy-AM" baseline="0" dirty="0" smtClean="0"/>
              <a:t>ապագայի մասին, բայց բավականին քանակությամբ կան, որոնցից մի քանիսին կանդրադառնանք:</a:t>
            </a:r>
            <a:endParaRPr lang="en-US" i="0"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26</a:t>
            </a:fld>
            <a:endParaRPr lang="en-US"/>
          </a:p>
        </p:txBody>
      </p:sp>
    </p:spTree>
    <p:extLst>
      <p:ext uri="{BB962C8B-B14F-4D97-AF65-F5344CB8AC3E}">
        <p14:creationId xmlns:p14="http://schemas.microsoft.com/office/powerpoint/2010/main" val="840097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noProof="0" dirty="0" smtClean="0"/>
              <a:t>Դրանցից մեկը Ադվենտիստական հրատարակչության կենտրոնի վերաբերյալ է:</a:t>
            </a:r>
            <a:endParaRPr lang="en-US" noProof="0" dirty="0" smtClean="0"/>
          </a:p>
          <a:p>
            <a:pPr marL="171450" indent="-171450">
              <a:buFontTx/>
              <a:buChar char="-"/>
            </a:pPr>
            <a:r>
              <a:rPr lang="en-US" baseline="0" noProof="0" dirty="0" smtClean="0"/>
              <a:t>“Review &amp; Herald”</a:t>
            </a:r>
            <a:r>
              <a:rPr lang="hy-AM" baseline="0" noProof="0" dirty="0" smtClean="0"/>
              <a:t>-ը 20րդ դարի սկզբների ամենամեծ հրատարակչական կենտրոնն էր:</a:t>
            </a:r>
            <a:endParaRPr lang="en-US" baseline="0" noProof="0" dirty="0" smtClean="0"/>
          </a:p>
          <a:p>
            <a:pPr marL="171450" indent="-171450">
              <a:buFontTx/>
              <a:buChar char="-"/>
            </a:pPr>
            <a:r>
              <a:rPr lang="hy-AM" baseline="0" noProof="0" dirty="0" smtClean="0"/>
              <a:t>Այնտեղ սկսեցին տպագրել շատ ոչ ադվենտիստական նյութեր</a:t>
            </a:r>
            <a:endParaRPr lang="en-US" baseline="0" noProof="0" dirty="0" smtClean="0"/>
          </a:p>
          <a:p>
            <a:pPr marL="628650" lvl="1" indent="-171450">
              <a:buFontTx/>
              <a:buChar char="-"/>
            </a:pPr>
            <a:r>
              <a:rPr lang="hy-AM" baseline="0" noProof="0" dirty="0" smtClean="0"/>
              <a:t>Որոշները կաթոլիկ ծագում ունեին</a:t>
            </a:r>
            <a:endParaRPr lang="en-US" baseline="0" noProof="0" dirty="0" smtClean="0"/>
          </a:p>
          <a:p>
            <a:pPr marL="628650" lvl="1" indent="-171450">
              <a:buFontTx/>
              <a:buChar char="-"/>
            </a:pPr>
            <a:r>
              <a:rPr lang="hy-AM" baseline="0" noProof="0" dirty="0" smtClean="0"/>
              <a:t>Որոշները սպիրիտուալիստական ծագում ունեին</a:t>
            </a:r>
            <a:endParaRPr lang="en-US" baseline="0" noProof="0" dirty="0" smtClean="0"/>
          </a:p>
          <a:p>
            <a:pPr marL="171450" lvl="0" indent="-171450">
              <a:buFontTx/>
              <a:buChar char="-"/>
            </a:pPr>
            <a:r>
              <a:rPr lang="hy-AM" noProof="0" dirty="0" smtClean="0"/>
              <a:t>Էլեն Ուայթը մի տեսիլքում տեսնում է 1</a:t>
            </a:r>
            <a:r>
              <a:rPr lang="en-US" baseline="0" noProof="0" dirty="0" smtClean="0"/>
              <a:t>901 [</a:t>
            </a:r>
            <a:r>
              <a:rPr lang="en-US" sz="1200" i="1" kern="1200" noProof="0" dirty="0" smtClean="0">
                <a:solidFill>
                  <a:schemeClr val="tx1"/>
                </a:solidFill>
                <a:effectLst/>
              </a:rPr>
              <a:t>Testimonies</a:t>
            </a:r>
            <a:r>
              <a:rPr lang="en-US" sz="1200" i="1" kern="1200" baseline="0" noProof="0" dirty="0" smtClean="0">
                <a:solidFill>
                  <a:schemeClr val="tx1"/>
                </a:solidFill>
                <a:effectLst/>
              </a:rPr>
              <a:t> to the Church</a:t>
            </a:r>
            <a:r>
              <a:rPr lang="en-US" sz="1200" i="0" kern="1200" baseline="0" noProof="0" dirty="0" smtClean="0">
                <a:solidFill>
                  <a:schemeClr val="tx1"/>
                </a:solidFill>
                <a:effectLst/>
              </a:rPr>
              <a:t>, volume 8, pages</a:t>
            </a:r>
            <a:r>
              <a:rPr lang="en-US" sz="1200" kern="1200" noProof="0" dirty="0" smtClean="0">
                <a:solidFill>
                  <a:schemeClr val="tx1"/>
                </a:solidFill>
                <a:effectLst/>
              </a:rPr>
              <a:t> 91 &amp; 96]:</a:t>
            </a:r>
            <a:endParaRPr lang="en-US" baseline="0" noProof="0" dirty="0" smtClean="0"/>
          </a:p>
          <a:p>
            <a:pPr marL="628650" lvl="1" indent="-171450">
              <a:buFontTx/>
              <a:buChar char="-"/>
            </a:pPr>
            <a:r>
              <a:rPr lang="hy-AM" sz="1200" kern="1200" noProof="0" dirty="0" smtClean="0">
                <a:solidFill>
                  <a:schemeClr val="tx1"/>
                </a:solidFill>
                <a:effectLst/>
              </a:rPr>
              <a:t>«Աստված</a:t>
            </a:r>
            <a:r>
              <a:rPr lang="en-US" sz="1200" kern="1200" noProof="0" dirty="0" smtClean="0">
                <a:solidFill>
                  <a:schemeClr val="tx1"/>
                </a:solidFill>
                <a:effectLst/>
              </a:rPr>
              <a:t>. . . </a:t>
            </a:r>
            <a:r>
              <a:rPr lang="hy-AM" sz="1200" kern="1200" noProof="0" dirty="0" smtClean="0">
                <a:solidFill>
                  <a:schemeClr val="tx1"/>
                </a:solidFill>
                <a:effectLst/>
              </a:rPr>
              <a:t>հակամարտություն ունի հրատարակչատան ղեկավարների հետ:</a:t>
            </a:r>
            <a:r>
              <a:rPr lang="en-US" sz="1200" kern="1200" noProof="0" dirty="0" smtClean="0">
                <a:solidFill>
                  <a:schemeClr val="tx1"/>
                </a:solidFill>
                <a:effectLst/>
              </a:rPr>
              <a:t> </a:t>
            </a:r>
            <a:r>
              <a:rPr lang="hy-AM" sz="1200" kern="1200" noProof="0" dirty="0" smtClean="0">
                <a:solidFill>
                  <a:schemeClr val="tx1"/>
                </a:solidFill>
                <a:effectLst/>
              </a:rPr>
              <a:t>Ես</a:t>
            </a:r>
            <a:r>
              <a:rPr lang="hy-AM" sz="1200" kern="1200" baseline="0" noProof="0" dirty="0" smtClean="0">
                <a:solidFill>
                  <a:schemeClr val="tx1"/>
                </a:solidFill>
                <a:effectLst/>
              </a:rPr>
              <a:t> արդեն վախենում էի բացել </a:t>
            </a:r>
            <a:r>
              <a:rPr lang="en-US" sz="1200" kern="1200" noProof="0" dirty="0" smtClean="0">
                <a:solidFill>
                  <a:schemeClr val="tx1"/>
                </a:solidFill>
                <a:effectLst/>
              </a:rPr>
              <a:t>Review</a:t>
            </a:r>
            <a:r>
              <a:rPr lang="hy-AM" sz="1200" kern="1200" noProof="0" dirty="0" smtClean="0">
                <a:solidFill>
                  <a:schemeClr val="tx1"/>
                </a:solidFill>
                <a:effectLst/>
              </a:rPr>
              <a:t>-ի դուռը, անհանգստանալով</a:t>
            </a:r>
            <a:r>
              <a:rPr lang="hy-AM" sz="1200" kern="1200" baseline="0" noProof="0" dirty="0" smtClean="0">
                <a:solidFill>
                  <a:schemeClr val="tx1"/>
                </a:solidFill>
                <a:effectLst/>
              </a:rPr>
              <a:t> տեսնել թե ինչպես է Աստված մաքրել այն կրակով... </a:t>
            </a:r>
            <a:r>
              <a:rPr lang="hy-AM" sz="1200" kern="1200" noProof="0" dirty="0" smtClean="0">
                <a:solidFill>
                  <a:schemeClr val="tx1"/>
                </a:solidFill>
                <a:effectLst/>
              </a:rPr>
              <a:t>Եթե փոփոխություն չլինի, ապա աղետը կհասնի հրատարակչատանը, և աշխարհը կիմանա պատճառը:»</a:t>
            </a:r>
            <a:r>
              <a:rPr lang="en-US" sz="1200" kern="1200" noProof="0" dirty="0" smtClean="0">
                <a:solidFill>
                  <a:schemeClr val="tx1"/>
                </a:solidFill>
                <a:effectLst/>
              </a:rPr>
              <a:t> [8T, 91, 96]</a:t>
            </a:r>
          </a:p>
          <a:p>
            <a:pPr marL="171450" lvl="0" indent="-171450">
              <a:buFontTx/>
              <a:buChar char="-"/>
            </a:pPr>
            <a:r>
              <a:rPr lang="hy-AM" kern="1200" noProof="0" dirty="0" smtClean="0">
                <a:solidFill>
                  <a:schemeClr val="tx1"/>
                </a:solidFill>
                <a:effectLst/>
              </a:rPr>
              <a:t>Նրա</a:t>
            </a:r>
            <a:r>
              <a:rPr lang="hy-AM" kern="1200" baseline="0" noProof="0" dirty="0" smtClean="0">
                <a:solidFill>
                  <a:schemeClr val="tx1"/>
                </a:solidFill>
                <a:effectLst/>
              </a:rPr>
              <a:t> ասածներին չլսեցին</a:t>
            </a:r>
            <a:endParaRPr lang="en-US" kern="1200" noProof="0" dirty="0" smtClean="0">
              <a:solidFill>
                <a:schemeClr val="tx1"/>
              </a:solidFill>
              <a:effectLst/>
            </a:endParaRPr>
          </a:p>
          <a:p>
            <a:pPr marL="628650" lvl="1" indent="-171450">
              <a:buFontTx/>
              <a:buChar char="-"/>
            </a:pPr>
            <a:r>
              <a:rPr lang="hy-AM" kern="1200" noProof="0" dirty="0" smtClean="0">
                <a:solidFill>
                  <a:schemeClr val="tx1"/>
                </a:solidFill>
                <a:effectLst/>
              </a:rPr>
              <a:t>Դեկ.</a:t>
            </a:r>
            <a:r>
              <a:rPr lang="en-US" kern="1200" noProof="0" dirty="0" smtClean="0">
                <a:solidFill>
                  <a:schemeClr val="tx1"/>
                </a:solidFill>
                <a:effectLst/>
              </a:rPr>
              <a:t> 30</a:t>
            </a:r>
            <a:r>
              <a:rPr lang="hy-AM" kern="1200" noProof="0" dirty="0" smtClean="0">
                <a:solidFill>
                  <a:schemeClr val="tx1"/>
                </a:solidFill>
                <a:effectLst/>
              </a:rPr>
              <a:t>-ին</a:t>
            </a:r>
            <a:r>
              <a:rPr lang="en-US" kern="1200" noProof="0" dirty="0" smtClean="0">
                <a:solidFill>
                  <a:schemeClr val="tx1"/>
                </a:solidFill>
                <a:effectLst/>
              </a:rPr>
              <a:t>, 1902</a:t>
            </a:r>
            <a:r>
              <a:rPr lang="hy-AM" kern="1200" noProof="0" dirty="0" smtClean="0">
                <a:solidFill>
                  <a:schemeClr val="tx1"/>
                </a:solidFill>
                <a:effectLst/>
              </a:rPr>
              <a:t>թ.</a:t>
            </a:r>
            <a:r>
              <a:rPr lang="en-US" kern="1200" noProof="0" dirty="0" smtClean="0">
                <a:solidFill>
                  <a:schemeClr val="tx1"/>
                </a:solidFill>
                <a:effectLst/>
              </a:rPr>
              <a:t> </a:t>
            </a:r>
            <a:r>
              <a:rPr lang="hy-AM" kern="1200" noProof="0" dirty="0" smtClean="0">
                <a:solidFill>
                  <a:schemeClr val="tx1"/>
                </a:solidFill>
                <a:effectLst/>
              </a:rPr>
              <a:t>Հրատարակչատունը</a:t>
            </a:r>
            <a:r>
              <a:rPr lang="hy-AM" kern="1200" baseline="0" noProof="0" dirty="0" smtClean="0">
                <a:solidFill>
                  <a:schemeClr val="tx1"/>
                </a:solidFill>
                <a:effectLst/>
              </a:rPr>
              <a:t> լիովին հրդեհվեց անբացատրելի ծագման կրակով:</a:t>
            </a:r>
            <a:endParaRPr lang="en-US" kern="1200" baseline="0" noProof="0" dirty="0" smtClean="0">
              <a:solidFill>
                <a:schemeClr val="tx1"/>
              </a:solidFill>
              <a:effectLst/>
            </a:endParaRPr>
          </a:p>
          <a:p>
            <a:pPr marL="628650" lvl="1" indent="-171450">
              <a:buFontTx/>
              <a:buChar char="-"/>
            </a:pPr>
            <a:r>
              <a:rPr lang="hy-AM" kern="1200" baseline="0" noProof="0" dirty="0" smtClean="0">
                <a:solidFill>
                  <a:schemeClr val="tx1"/>
                </a:solidFill>
                <a:effectLst/>
              </a:rPr>
              <a:t>Մինչ վրա հասան, կառույցը ամբողջությամբ քանդված զանգվածի էր վերածվել:</a:t>
            </a:r>
            <a:endParaRPr lang="en-US" kern="1200" baseline="0" noProof="0" dirty="0" smtClean="0">
              <a:solidFill>
                <a:schemeClr val="tx1"/>
              </a:solidFill>
              <a:effectLst/>
            </a:endParaRPr>
          </a:p>
          <a:p>
            <a:pPr marL="628650" lvl="1" indent="-171450">
              <a:buFontTx/>
              <a:buChar char="-"/>
            </a:pPr>
            <a:r>
              <a:rPr lang="hy-AM" kern="1200" baseline="0" noProof="0" dirty="0" smtClean="0">
                <a:solidFill>
                  <a:schemeClr val="tx1"/>
                </a:solidFill>
                <a:effectLst/>
              </a:rPr>
              <a:t>Ոչինչ չկարողացան փրկել: </a:t>
            </a:r>
            <a:endParaRPr lang="en-US" kern="1200" baseline="0" noProof="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27</a:t>
            </a:fld>
            <a:endParaRPr lang="en-US"/>
          </a:p>
        </p:txBody>
      </p:sp>
    </p:spTree>
    <p:extLst>
      <p:ext uri="{BB962C8B-B14F-4D97-AF65-F5344CB8AC3E}">
        <p14:creationId xmlns:p14="http://schemas.microsoft.com/office/powerpoint/2010/main" val="223512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hy-AM" kern="1200" baseline="0" dirty="0" smtClean="0">
                <a:solidFill>
                  <a:schemeClr val="tx1"/>
                </a:solidFill>
                <a:effectLst/>
              </a:rPr>
              <a:t>Փետրվարի</a:t>
            </a:r>
            <a:r>
              <a:rPr lang="en-US" kern="1200" baseline="0" dirty="0" smtClean="0">
                <a:solidFill>
                  <a:schemeClr val="tx1"/>
                </a:solidFill>
                <a:effectLst/>
              </a:rPr>
              <a:t> 18, 1902</a:t>
            </a:r>
            <a:r>
              <a:rPr lang="hy-AM" kern="1200" baseline="0" dirty="0" smtClean="0">
                <a:solidFill>
                  <a:schemeClr val="tx1"/>
                </a:solidFill>
                <a:effectLst/>
              </a:rPr>
              <a:t>թ.</a:t>
            </a:r>
            <a:r>
              <a:rPr lang="en-US" kern="1200" baseline="0" dirty="0" smtClean="0">
                <a:solidFill>
                  <a:schemeClr val="tx1"/>
                </a:solidFill>
                <a:effectLst/>
              </a:rPr>
              <a:t> – </a:t>
            </a:r>
            <a:r>
              <a:rPr lang="hy-AM" kern="1200" baseline="0" dirty="0" smtClean="0">
                <a:solidFill>
                  <a:schemeClr val="tx1"/>
                </a:solidFill>
                <a:effectLst/>
              </a:rPr>
              <a:t>Բաթլ Քրիկի առողջարանը նույնպես հրդեհվեց լիովին:</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28</a:t>
            </a:fld>
            <a:endParaRPr lang="en-US"/>
          </a:p>
        </p:txBody>
      </p:sp>
    </p:spTree>
    <p:extLst>
      <p:ext uri="{BB962C8B-B14F-4D97-AF65-F5344CB8AC3E}">
        <p14:creationId xmlns:p14="http://schemas.microsoft.com/office/powerpoint/2010/main" val="2235124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dirty="0" smtClean="0"/>
              <a:t>Մեկ</a:t>
            </a:r>
            <a:r>
              <a:rPr lang="hy-AM" baseline="0" dirty="0" smtClean="0"/>
              <a:t> այլ օրինակ – Էլեն Ուայթը կանխագուշակել է Ամերիակյի քաղաքացիական պատերազմը: Նա երկու տեսիլք է տեսել դրա հետ կապված:</a:t>
            </a:r>
            <a:r>
              <a:rPr lang="en-US" baseline="0" dirty="0" smtClean="0"/>
              <a:t/>
            </a:r>
            <a:br>
              <a:rPr lang="en-US" baseline="0" dirty="0" smtClean="0"/>
            </a:b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29</a:t>
            </a:fld>
            <a:endParaRPr lang="en-US"/>
          </a:p>
        </p:txBody>
      </p:sp>
    </p:spTree>
    <p:extLst>
      <p:ext uri="{BB962C8B-B14F-4D97-AF65-F5344CB8AC3E}">
        <p14:creationId xmlns:p14="http://schemas.microsoft.com/office/powerpoint/2010/main" val="223512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Բայց Հիսուսը մեզ նախազգուշացրել է նաև սուտ մարգարեների մասին</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3</a:t>
            </a:fld>
            <a:endParaRPr lang="en-US"/>
          </a:p>
        </p:txBody>
      </p:sp>
    </p:spTree>
    <p:extLst>
      <p:ext uri="{BB962C8B-B14F-4D97-AF65-F5344CB8AC3E}">
        <p14:creationId xmlns:p14="http://schemas.microsoft.com/office/powerpoint/2010/main" val="42157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dirty="0" smtClean="0"/>
              <a:t>Հյուսիսի և հարավի միջև պատերազմ է լինելու</a:t>
            </a:r>
            <a:endParaRPr lang="en-US" baseline="0" dirty="0" smtClean="0"/>
          </a:p>
          <a:p>
            <a:pPr marL="171450" indent="-171450">
              <a:buFontTx/>
              <a:buChar char="-"/>
            </a:pPr>
            <a:r>
              <a:rPr lang="hy-AM" baseline="0" dirty="0" smtClean="0"/>
              <a:t>Այն կլինի երկարատև և դաժան</a:t>
            </a:r>
          </a:p>
          <a:p>
            <a:pPr marL="171450" indent="-171450">
              <a:buFontTx/>
              <a:buChar char="-"/>
            </a:pPr>
            <a:r>
              <a:rPr lang="hy-AM" baseline="0" dirty="0" smtClean="0"/>
              <a:t>Որոշ </a:t>
            </a:r>
            <a:r>
              <a:rPr lang="hy-AM" baseline="0" dirty="0" smtClean="0"/>
              <a:t>ծնողներ</a:t>
            </a:r>
            <a:r>
              <a:rPr lang="hy-AM" baseline="0" dirty="0" smtClean="0"/>
              <a:t>, որտեղ նա խոսում էր կկորցնեն իրենց որդիներին:</a:t>
            </a:r>
            <a:endParaRPr lang="en-US" baseline="0" dirty="0" smtClean="0"/>
          </a:p>
          <a:p>
            <a:pPr marL="171450" lvl="0" indent="-171450">
              <a:buFontTx/>
              <a:buChar char="-"/>
            </a:pPr>
            <a:r>
              <a:rPr lang="hy-AM" baseline="0" dirty="0" smtClean="0"/>
              <a:t>Երկու կողմն էլ անտարբեր են միմյանց իրավիճակների մասին՝</a:t>
            </a:r>
            <a:endParaRPr lang="en-US" baseline="0" dirty="0" smtClean="0"/>
          </a:p>
          <a:p>
            <a:pPr marL="628650" lvl="1" indent="-171450">
              <a:buFontTx/>
              <a:buChar char="-"/>
            </a:pPr>
            <a:r>
              <a:rPr lang="hy-AM" baseline="0" dirty="0" smtClean="0"/>
              <a:t>Հարավայինները ավելի լավ են պատրաստված պատերազմի քան հյուսիսայինները պատկերացնում են</a:t>
            </a:r>
            <a:endParaRPr lang="en-US" baseline="0" dirty="0" smtClean="0"/>
          </a:p>
          <a:p>
            <a:pPr marL="628650" lvl="1" indent="-171450">
              <a:buFontTx/>
              <a:buChar char="-"/>
            </a:pPr>
            <a:r>
              <a:rPr lang="hy-AM" dirty="0" smtClean="0"/>
              <a:t>Հյուսիասյինները ավելի դիմացկուն</a:t>
            </a:r>
            <a:r>
              <a:rPr lang="hy-AM" baseline="0" dirty="0" smtClean="0"/>
              <a:t> են քան հարավայինները</a:t>
            </a:r>
            <a:endParaRPr lang="en-US" sz="1200" dirty="0" smtClean="0"/>
          </a:p>
          <a:p>
            <a:pPr marL="171450" lvl="0" indent="-171450">
              <a:buFontTx/>
              <a:buChar char="-"/>
            </a:pPr>
            <a:r>
              <a:rPr lang="hy-AM" sz="1200" baseline="0" dirty="0" smtClean="0"/>
              <a:t>Սա սարսուռ առաջացնող կանխատեսում էր և մարդիկ չէին հավատում դրան:</a:t>
            </a:r>
            <a:endParaRPr lang="en-US" sz="1200" baseline="0" dirty="0" smtClean="0"/>
          </a:p>
          <a:p>
            <a:pPr marL="628650" lvl="1" indent="-171450">
              <a:buFontTx/>
              <a:buChar char="-"/>
            </a:pPr>
            <a:r>
              <a:rPr lang="hy-AM" sz="1200" baseline="0" dirty="0" smtClean="0"/>
              <a:t>Մարդկանց տրամաբանությունը ասում էր, որ չի լինի պատերազմ, քանի որ հարավայինները այդքան հիմար չեն որ սկսեն պատերազմ:</a:t>
            </a:r>
            <a:endParaRPr lang="en-US" sz="1200" baseline="0" dirty="0" smtClean="0"/>
          </a:p>
          <a:p>
            <a:pPr marL="1085850" lvl="2" indent="-171450">
              <a:buFontTx/>
              <a:buChar char="-"/>
            </a:pPr>
            <a:r>
              <a:rPr lang="hy-AM" sz="1200" baseline="0" dirty="0" smtClean="0"/>
              <a:t>Կամ էլ եթե հանկարծ պատերազմ էլ լինի այն շատ կարճ կտևի</a:t>
            </a:r>
            <a:endParaRPr lang="en-US" sz="1200" i="0" baseline="0" dirty="0" smtClean="0"/>
          </a:p>
          <a:p>
            <a:pPr marL="171450" lvl="0" indent="-171450">
              <a:buFontTx/>
              <a:buChar char="-"/>
            </a:pPr>
            <a:r>
              <a:rPr lang="hy-AM" sz="1200" i="0" baseline="0" dirty="0" smtClean="0"/>
              <a:t>Այնուամենայնիվ, Էլեն Ուայթը ճիշտ դուրս եկավ, քանի որ այն լիովին իրագործվեց:</a:t>
            </a:r>
            <a:endParaRPr lang="en-US" sz="1200" i="0"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30</a:t>
            </a:fld>
            <a:endParaRPr lang="en-US"/>
          </a:p>
        </p:txBody>
      </p:sp>
    </p:spTree>
    <p:extLst>
      <p:ext uri="{BB962C8B-B14F-4D97-AF65-F5344CB8AC3E}">
        <p14:creationId xmlns:p14="http://schemas.microsoft.com/office/powerpoint/2010/main" val="2235124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i="0" baseline="0" dirty="0" smtClean="0"/>
              <a:t>Նորից Էլեն Ուայթը անցնում է ստուգատեսը</a:t>
            </a:r>
            <a:endParaRPr lang="en-US" i="0" baseline="0" dirty="0" smtClean="0"/>
          </a:p>
          <a:p>
            <a:pPr marL="171450" indent="-171450">
              <a:buFontTx/>
              <a:buChar char="-"/>
            </a:pPr>
            <a:r>
              <a:rPr lang="hy-AM" i="0" dirty="0" smtClean="0"/>
              <a:t>Լրացուցիչ </a:t>
            </a:r>
            <a:r>
              <a:rPr lang="hy-AM" i="0" dirty="0" smtClean="0"/>
              <a:t>ասեմ, որ կան մարգարեություններ, որ կոչվում են պայմանական և ոչ բոլորը անպայման պետք է իրագործվեն:</a:t>
            </a:r>
            <a:endParaRPr lang="en-US" i="0"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31</a:t>
            </a:fld>
            <a:endParaRPr lang="en-US"/>
          </a:p>
        </p:txBody>
      </p:sp>
    </p:spTree>
    <p:extLst>
      <p:ext uri="{BB962C8B-B14F-4D97-AF65-F5344CB8AC3E}">
        <p14:creationId xmlns:p14="http://schemas.microsoft.com/office/powerpoint/2010/main" val="840097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i="0" baseline="0" dirty="0" smtClean="0"/>
              <a:t>Եր.</a:t>
            </a:r>
            <a:r>
              <a:rPr lang="en-US" i="0" baseline="0" dirty="0" smtClean="0"/>
              <a:t> 18</a:t>
            </a:r>
            <a:r>
              <a:rPr lang="hy-AM" i="0" baseline="0" dirty="0" smtClean="0"/>
              <a:t>.</a:t>
            </a:r>
            <a:r>
              <a:rPr lang="en-US" i="0" baseline="0" dirty="0" smtClean="0"/>
              <a:t>7-10:</a:t>
            </a:r>
          </a:p>
        </p:txBody>
      </p:sp>
      <p:sp>
        <p:nvSpPr>
          <p:cNvPr id="4" name="Slide Number Placeholder 3"/>
          <p:cNvSpPr>
            <a:spLocks noGrp="1"/>
          </p:cNvSpPr>
          <p:nvPr>
            <p:ph type="sldNum" sz="quarter" idx="10"/>
          </p:nvPr>
        </p:nvSpPr>
        <p:spPr/>
        <p:txBody>
          <a:bodyPr/>
          <a:lstStyle/>
          <a:p>
            <a:fld id="{8592043D-A3B0-45A2-87FE-59C0CF6DAE7B}" type="slidenum">
              <a:rPr lang="en-US" smtClean="0"/>
              <a:pPr/>
              <a:t>32</a:t>
            </a:fld>
            <a:endParaRPr lang="en-US"/>
          </a:p>
        </p:txBody>
      </p:sp>
    </p:spTree>
    <p:extLst>
      <p:ext uri="{BB962C8B-B14F-4D97-AF65-F5344CB8AC3E}">
        <p14:creationId xmlns:p14="http://schemas.microsoft.com/office/powerpoint/2010/main" val="357943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33</a:t>
            </a:fld>
            <a:endParaRPr lang="en-US"/>
          </a:p>
        </p:txBody>
      </p:sp>
    </p:spTree>
    <p:extLst>
      <p:ext uri="{BB962C8B-B14F-4D97-AF65-F5344CB8AC3E}">
        <p14:creationId xmlns:p14="http://schemas.microsoft.com/office/powerpoint/2010/main" val="3579432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Tx/>
              <a:buNone/>
            </a:pPr>
            <a:endParaRPr lang="en-US" sz="1200" b="0" i="0" u="none"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34</a:t>
            </a:fld>
            <a:endParaRPr lang="en-US"/>
          </a:p>
        </p:txBody>
      </p:sp>
    </p:spTree>
    <p:extLst>
      <p:ext uri="{BB962C8B-B14F-4D97-AF65-F5344CB8AC3E}">
        <p14:creationId xmlns:p14="http://schemas.microsoft.com/office/powerpoint/2010/main" val="3579432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i="0" baseline="0" dirty="0" smtClean="0"/>
              <a:t>Բայց ինչ որ զարմանալի բան պատահեց, որը Հովնանը չէր սպասում և նույնիսկ չէր էլ ուզում:</a:t>
            </a:r>
            <a:endParaRPr lang="en-US" sz="1200" b="0" i="0" u="none"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35</a:t>
            </a:fld>
            <a:endParaRPr lang="en-US"/>
          </a:p>
        </p:txBody>
      </p:sp>
    </p:spTree>
    <p:extLst>
      <p:ext uri="{BB962C8B-B14F-4D97-AF65-F5344CB8AC3E}">
        <p14:creationId xmlns:p14="http://schemas.microsoft.com/office/powerpoint/2010/main" val="3579432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sz="1200" b="0" i="0" u="none" strike="noStrike" kern="1200" baseline="0" dirty="0" smtClean="0">
                <a:solidFill>
                  <a:schemeClr val="tx1"/>
                </a:solidFill>
              </a:rPr>
              <a:t>Այստեղից պարզ է դառնում, որ մարգարեությունները ոչ միշտ են իրագրոծվում , եթե նույնիսկ դրանք Աստծուց են: Եվ դրա օրինակ է Նինվեն:</a:t>
            </a:r>
            <a:endParaRPr lang="en-US" i="0"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36</a:t>
            </a:fld>
            <a:endParaRPr lang="en-US"/>
          </a:p>
        </p:txBody>
      </p:sp>
    </p:spTree>
    <p:extLst>
      <p:ext uri="{BB962C8B-B14F-4D97-AF65-F5344CB8AC3E}">
        <p14:creationId xmlns:p14="http://schemas.microsoft.com/office/powerpoint/2010/main" val="3579432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Նույնը կիրառվում է նաև Էլեն Ուայթի նկատմամբ՝</a:t>
            </a: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hy-AM" baseline="0" dirty="0" smtClean="0"/>
              <a:t>1856թ. Համաժողովի ժամանակ նա արել է արտահայտություն </a:t>
            </a:r>
            <a:r>
              <a:rPr lang="en-US" baseline="0" dirty="0" smtClean="0"/>
              <a:t>[</a:t>
            </a:r>
            <a:r>
              <a:rPr lang="en-US" dirty="0" smtClean="0"/>
              <a:t>Testimonies,</a:t>
            </a:r>
            <a:r>
              <a:rPr lang="en-US" baseline="0" dirty="0" smtClean="0"/>
              <a:t> volume 1, page</a:t>
            </a:r>
            <a:r>
              <a:rPr lang="en-US" dirty="0" smtClean="0"/>
              <a:t> 131]</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y-AM" dirty="0" smtClean="0"/>
              <a:t>Իհարկե</a:t>
            </a:r>
            <a:r>
              <a:rPr lang="hy-AM" baseline="0" dirty="0" smtClean="0"/>
              <a:t> հիմա այդ համաժողովի ժամանակ գտնվողները մահացել են:</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y-AM" baseline="0" dirty="0" smtClean="0"/>
              <a:t>Արդյո՞ք Էլեն Ուայթը սուտ մարգարե է</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y-AM" baseline="0" dirty="0" smtClean="0"/>
              <a:t>Էլեն Ուայթը պարզ հասկանում էր, որ իր մարգարեությունները պայմանական են:</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37</a:t>
            </a:fld>
            <a:endParaRPr lang="en-US"/>
          </a:p>
        </p:txBody>
      </p:sp>
    </p:spTree>
    <p:extLst>
      <p:ext uri="{BB962C8B-B14F-4D97-AF65-F5344CB8AC3E}">
        <p14:creationId xmlns:p14="http://schemas.microsoft.com/office/powerpoint/2010/main" val="497669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Evangelism,</a:t>
            </a:r>
            <a:r>
              <a:rPr lang="hy-AM" baseline="0" dirty="0" smtClean="0"/>
              <a:t> էջ</a:t>
            </a:r>
            <a:r>
              <a:rPr lang="en-US" baseline="0" dirty="0" smtClean="0"/>
              <a:t> 695</a:t>
            </a:r>
          </a:p>
        </p:txBody>
      </p:sp>
      <p:sp>
        <p:nvSpPr>
          <p:cNvPr id="4" name="Slide Number Placeholder 3"/>
          <p:cNvSpPr>
            <a:spLocks noGrp="1"/>
          </p:cNvSpPr>
          <p:nvPr>
            <p:ph type="sldNum" sz="quarter" idx="10"/>
          </p:nvPr>
        </p:nvSpPr>
        <p:spPr/>
        <p:txBody>
          <a:bodyPr/>
          <a:lstStyle/>
          <a:p>
            <a:fld id="{8592043D-A3B0-45A2-87FE-59C0CF6DAE7B}" type="slidenum">
              <a:rPr lang="en-US" smtClean="0"/>
              <a:pPr/>
              <a:t>38</a:t>
            </a:fld>
            <a:endParaRPr lang="en-US"/>
          </a:p>
        </p:txBody>
      </p:sp>
    </p:spTree>
    <p:extLst>
      <p:ext uri="{BB962C8B-B14F-4D97-AF65-F5344CB8AC3E}">
        <p14:creationId xmlns:p14="http://schemas.microsoft.com/office/powerpoint/2010/main" val="497669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39</a:t>
            </a:fld>
            <a:endParaRPr lang="en-US"/>
          </a:p>
        </p:txBody>
      </p:sp>
    </p:spTree>
    <p:extLst>
      <p:ext uri="{BB962C8B-B14F-4D97-AF65-F5344CB8AC3E}">
        <p14:creationId xmlns:p14="http://schemas.microsoft.com/office/powerpoint/2010/main" val="4976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baseline="0" dirty="0" smtClean="0"/>
              <a:t>Մենք պետք է ակնկալենք և ողջունենք մարգարեների</a:t>
            </a:r>
            <a:endParaRPr lang="en-US" baseline="0" dirty="0" smtClean="0"/>
          </a:p>
          <a:p>
            <a:pPr marL="171450" lvl="0" indent="-171450">
              <a:buFontTx/>
              <a:buChar char="-"/>
            </a:pPr>
            <a:r>
              <a:rPr lang="hy-AM" baseline="0" dirty="0" smtClean="0"/>
              <a:t>Նաև մենք պետք է փորձենք տեսնելու թե արդյո՞ք այն բարի է:</a:t>
            </a:r>
            <a:endParaRPr lang="en-US" i="1" baseline="0" dirty="0" smtClean="0"/>
          </a:p>
          <a:p>
            <a:pPr marL="171450" lvl="0" indent="-171450">
              <a:buFontTx/>
              <a:buChar char="-"/>
            </a:pPr>
            <a:r>
              <a:rPr lang="hy-AM" i="0" baseline="0" dirty="0" smtClean="0"/>
              <a:t>Բայց ինչպե՞ս մենք կարող ենք ստուգել մարգարեներին, որո՞նք են սկզբունքները</a:t>
            </a:r>
            <a:endParaRPr lang="en-US" i="0" baseline="0" dirty="0" smtClean="0"/>
          </a:p>
          <a:p>
            <a:pPr marL="457200" lvl="1" indent="0">
              <a:buFontTx/>
              <a:buNone/>
            </a:pPr>
            <a:endParaRPr lang="en-US" i="0"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4</a:t>
            </a:fld>
            <a:endParaRPr lang="en-US"/>
          </a:p>
        </p:txBody>
      </p:sp>
    </p:spTree>
    <p:extLst>
      <p:ext uri="{BB962C8B-B14F-4D97-AF65-F5344CB8AC3E}">
        <p14:creationId xmlns:p14="http://schemas.microsoft.com/office/powerpoint/2010/main" val="42157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sz="1200" b="0" i="0" kern="1200" baseline="0" dirty="0" smtClean="0">
                <a:solidFill>
                  <a:schemeClr val="tx1"/>
                </a:solidFill>
                <a:effectLst/>
              </a:rPr>
              <a:t>Նա համեմատում է Իսրայելի թափառումը անապատում Ադվենտիստների հետ:</a:t>
            </a:r>
            <a:endParaRPr lang="en-US" b="0" i="0" kern="1200" baseline="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y-AM" b="0" i="0" kern="1200" baseline="0" dirty="0" smtClean="0">
                <a:solidFill>
                  <a:schemeClr val="tx1"/>
                </a:solidFill>
                <a:effectLst/>
              </a:rPr>
              <a:t>Նա ասում, որ մենք կարող էինք լինել երկնքում, բայց դա չեղավ մեր անհավատության պատճառով:</a:t>
            </a:r>
            <a:endParaRPr lang="en-US" b="0" i="0" kern="1200" baseline="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y-AM" baseline="0" dirty="0" smtClean="0"/>
              <a:t>Այսպիսով, եթե այս մարգարեությունը չիրագործվեց, ապա դա ցույց չի տալիս, որ Էլեն Ուայթը սուտ մարգարե է</a:t>
            </a:r>
            <a:r>
              <a:rPr lang="en-US" baseline="0" dirty="0" smtClean="0"/>
              <a:t>, </a:t>
            </a:r>
            <a:r>
              <a:rPr lang="hy-AM" baseline="0" dirty="0" smtClean="0"/>
              <a:t>ընհակառակը, ցույց է տալիս Աստծո ժողովորդի անհավատությունը:</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40</a:t>
            </a:fld>
            <a:endParaRPr lang="en-US"/>
          </a:p>
        </p:txBody>
      </p:sp>
    </p:spTree>
    <p:extLst>
      <p:ext uri="{BB962C8B-B14F-4D97-AF65-F5344CB8AC3E}">
        <p14:creationId xmlns:p14="http://schemas.microsoft.com/office/powerpoint/2010/main" val="497669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41</a:t>
            </a:fld>
            <a:endParaRPr lang="en-US"/>
          </a:p>
        </p:txBody>
      </p:sp>
    </p:spTree>
    <p:extLst>
      <p:ext uri="{BB962C8B-B14F-4D97-AF65-F5344CB8AC3E}">
        <p14:creationId xmlns:p14="http://schemas.microsoft.com/office/powerpoint/2010/main" val="1854977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dirty="0" smtClean="0"/>
              <a:t>Եթե</a:t>
            </a:r>
            <a:r>
              <a:rPr lang="hy-AM" baseline="0" dirty="0" smtClean="0"/>
              <a:t> Էլեն Ուայթի պտուղները բարի են, ապա նա կանցնի նաև այս ստուգատեսը:</a:t>
            </a:r>
            <a:endParaRPr lang="en-US" baseline="0" dirty="0" smtClean="0"/>
          </a:p>
          <a:p>
            <a:pPr marL="171450" lvl="0" indent="-171450">
              <a:buFontTx/>
              <a:buChar char="-"/>
            </a:pPr>
            <a:r>
              <a:rPr lang="hy-AM" baseline="0" dirty="0" smtClean="0"/>
              <a:t>Իսկ, որո՞նք են նրա պտուղները:</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42</a:t>
            </a:fld>
            <a:endParaRPr lang="en-US"/>
          </a:p>
        </p:txBody>
      </p:sp>
    </p:spTree>
    <p:extLst>
      <p:ext uri="{BB962C8B-B14F-4D97-AF65-F5344CB8AC3E}">
        <p14:creationId xmlns:p14="http://schemas.microsoft.com/office/powerpoint/2010/main" val="1854977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dirty="0" smtClean="0"/>
              <a:t>Էլեն Ուայթի մահվան ժամանակ</a:t>
            </a:r>
            <a:r>
              <a:rPr lang="hy-AM" baseline="0" dirty="0" smtClean="0"/>
              <a:t> </a:t>
            </a:r>
            <a:r>
              <a:rPr lang="en-US" i="1" baseline="0" dirty="0" smtClean="0"/>
              <a:t>St. Helena Star</a:t>
            </a:r>
            <a:r>
              <a:rPr lang="en-US" i="0" baseline="0" dirty="0" smtClean="0"/>
              <a:t> </a:t>
            </a:r>
            <a:r>
              <a:rPr lang="hy-AM" i="0" baseline="0" dirty="0" smtClean="0"/>
              <a:t>ասում է եկեղեցու վիճակի մասին: </a:t>
            </a:r>
            <a:r>
              <a:rPr lang="en-US" i="0" baseline="0" dirty="0" smtClean="0"/>
              <a:t>[</a:t>
            </a:r>
            <a:r>
              <a:rPr lang="en-US" i="1" baseline="0" dirty="0" smtClean="0"/>
              <a:t>St. Helena Star</a:t>
            </a:r>
            <a:r>
              <a:rPr lang="en-US" i="0" baseline="0" dirty="0" smtClean="0"/>
              <a:t>, July 23, 1915; printed in </a:t>
            </a:r>
            <a:r>
              <a:rPr lang="en-US" i="1" baseline="0" dirty="0" smtClean="0"/>
              <a:t>Woman of Vision</a:t>
            </a:r>
            <a:r>
              <a:rPr lang="en-US" i="0" baseline="0" dirty="0" smtClean="0"/>
              <a:t>, page 550]</a:t>
            </a:r>
          </a:p>
          <a:p>
            <a:pPr marL="171450" indent="-171450">
              <a:buFontTx/>
              <a:buChar char="-"/>
            </a:pPr>
            <a:r>
              <a:rPr lang="hy-AM" i="0" baseline="0" dirty="0" smtClean="0"/>
              <a:t>Եկեղեցին ուներ այդ պահին</a:t>
            </a:r>
            <a:endParaRPr lang="en-US" dirty="0" smtClean="0"/>
          </a:p>
          <a:p>
            <a:pPr marL="628650" lvl="1" indent="-171450">
              <a:buFontTx/>
              <a:buChar char="-"/>
            </a:pPr>
            <a:r>
              <a:rPr lang="hy-AM" dirty="0" smtClean="0"/>
              <a:t>Մոտ</a:t>
            </a:r>
            <a:r>
              <a:rPr lang="hy-AM" baseline="0" dirty="0" smtClean="0"/>
              <a:t> </a:t>
            </a:r>
            <a:r>
              <a:rPr lang="en-US" dirty="0" smtClean="0"/>
              <a:t>100,000 </a:t>
            </a:r>
            <a:r>
              <a:rPr lang="hy-AM" dirty="0" smtClean="0"/>
              <a:t>անդամ</a:t>
            </a:r>
            <a:endParaRPr lang="en-US" dirty="0" smtClean="0"/>
          </a:p>
          <a:p>
            <a:pPr marL="628650" lvl="1" indent="-171450">
              <a:buFontTx/>
              <a:buChar char="-"/>
            </a:pPr>
            <a:r>
              <a:rPr lang="en-US" dirty="0" smtClean="0"/>
              <a:t>37 </a:t>
            </a:r>
            <a:r>
              <a:rPr lang="hy-AM" dirty="0" smtClean="0"/>
              <a:t>հրատարակչատուն</a:t>
            </a:r>
            <a:endParaRPr lang="en-US" dirty="0" smtClean="0"/>
          </a:p>
          <a:p>
            <a:pPr marL="628650" lvl="1" indent="-171450">
              <a:buFontTx/>
              <a:buChar char="-"/>
            </a:pPr>
            <a:r>
              <a:rPr lang="en-US" dirty="0" smtClean="0"/>
              <a:t>34 </a:t>
            </a:r>
            <a:r>
              <a:rPr lang="hy-AM" dirty="0" smtClean="0"/>
              <a:t>առողջարաններ</a:t>
            </a:r>
            <a:endParaRPr lang="en-US" dirty="0" smtClean="0"/>
          </a:p>
          <a:p>
            <a:pPr marL="628650" lvl="1" indent="-171450">
              <a:buFontTx/>
              <a:buChar char="-"/>
            </a:pPr>
            <a:r>
              <a:rPr lang="en-US" dirty="0" smtClean="0"/>
              <a:t>70 </a:t>
            </a:r>
            <a:r>
              <a:rPr lang="hy-AM" dirty="0" smtClean="0"/>
              <a:t>միջնակարգ</a:t>
            </a:r>
            <a:r>
              <a:rPr lang="hy-AM" baseline="0" dirty="0" smtClean="0"/>
              <a:t> դպրոցներ,</a:t>
            </a:r>
            <a:r>
              <a:rPr lang="en-US" dirty="0" smtClean="0"/>
              <a:t> </a:t>
            </a:r>
            <a:r>
              <a:rPr lang="hy-AM" dirty="0" smtClean="0"/>
              <a:t>ակադեմիաներ, քոլեջներ</a:t>
            </a:r>
            <a:endParaRPr lang="en-US" dirty="0" smtClean="0"/>
          </a:p>
          <a:p>
            <a:pPr marL="628650" lvl="1" indent="-171450">
              <a:buFontTx/>
              <a:buChar char="-"/>
            </a:pPr>
            <a:r>
              <a:rPr lang="en-US" dirty="0" smtClean="0"/>
              <a:t>510 </a:t>
            </a:r>
            <a:r>
              <a:rPr lang="hy-AM" dirty="0" smtClean="0"/>
              <a:t>տարական</a:t>
            </a:r>
            <a:r>
              <a:rPr lang="en-US" dirty="0" smtClean="0"/>
              <a:t> </a:t>
            </a:r>
            <a:r>
              <a:rPr lang="hy-AM" dirty="0" smtClean="0"/>
              <a:t>դպրոցներ</a:t>
            </a:r>
            <a:endParaRPr lang="en-US" dirty="0" smtClean="0"/>
          </a:p>
          <a:p>
            <a:pPr marL="628650" lvl="1" indent="-171450">
              <a:buFontTx/>
              <a:buChar char="-"/>
            </a:pPr>
            <a:r>
              <a:rPr lang="en-US" dirty="0" smtClean="0"/>
              <a:t>… </a:t>
            </a:r>
            <a:r>
              <a:rPr lang="hy-AM" dirty="0" smtClean="0"/>
              <a:t>տարածված էր ամբողջ աշխարհով մեկ:</a:t>
            </a:r>
            <a:endParaRPr lang="en-US" dirty="0" smtClean="0"/>
          </a:p>
          <a:p>
            <a:pPr marL="171450" lvl="0" indent="-171450">
              <a:buFontTx/>
              <a:buChar char="-"/>
            </a:pPr>
            <a:r>
              <a:rPr lang="hy-AM" dirty="0" smtClean="0"/>
              <a:t>Ուայթի որոշ գրություններ թարգմանվել էին 36 լեզուներով:</a:t>
            </a: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43</a:t>
            </a:fld>
            <a:endParaRPr lang="en-US"/>
          </a:p>
        </p:txBody>
      </p:sp>
    </p:spTree>
    <p:extLst>
      <p:ext uri="{BB962C8B-B14F-4D97-AF65-F5344CB8AC3E}">
        <p14:creationId xmlns:p14="http://schemas.microsoft.com/office/powerpoint/2010/main" val="1881462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Այդ հոդվածում</a:t>
            </a:r>
            <a:r>
              <a:rPr lang="hy-AM" baseline="0" dirty="0" smtClean="0"/>
              <a:t> ասվում է՝</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44</a:t>
            </a:fld>
            <a:endParaRPr lang="en-US"/>
          </a:p>
        </p:txBody>
      </p:sp>
    </p:spTree>
    <p:extLst>
      <p:ext uri="{BB962C8B-B14F-4D97-AF65-F5344CB8AC3E}">
        <p14:creationId xmlns:p14="http://schemas.microsoft.com/office/powerpoint/2010/main" val="288919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dirty="0" smtClean="0"/>
              <a:t>Ով</a:t>
            </a:r>
            <a:r>
              <a:rPr lang="hy-AM" baseline="0" dirty="0" smtClean="0"/>
              <a:t> կարդա Էլեն Ուայթին կիմանա նրա մասին և նրա պտուղների մասին:</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45</a:t>
            </a:fld>
            <a:endParaRPr lang="en-US"/>
          </a:p>
        </p:txBody>
      </p:sp>
    </p:spTree>
    <p:extLst>
      <p:ext uri="{BB962C8B-B14F-4D97-AF65-F5344CB8AC3E}">
        <p14:creationId xmlns:p14="http://schemas.microsoft.com/office/powerpoint/2010/main" val="2889194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Այսօր</a:t>
            </a:r>
            <a:r>
              <a:rPr lang="hy-AM" baseline="0" dirty="0" smtClean="0"/>
              <a:t> եկեղեցին ավելի լայն է:</a:t>
            </a:r>
            <a:endParaRPr lang="en-US" dirty="0" smtClean="0"/>
          </a:p>
          <a:p>
            <a:pPr marL="171450" lvl="0" indent="-171450">
              <a:buFontTx/>
              <a:buChar char="-"/>
            </a:pPr>
            <a:r>
              <a:rPr lang="hy-AM" dirty="0" smtClean="0"/>
              <a:t>Յոթերորդ</a:t>
            </a:r>
            <a:r>
              <a:rPr lang="hy-AM" baseline="0" dirty="0" smtClean="0"/>
              <a:t> Օրվա Ադվենտիստների Եկեղեցին շատ մեծ եկեղեցի է, որը մեծ դրական փոփոխություններ է անում մարդկանց կյանքում ինչպես հոգևոր առումով, այնպես էլ առողջության և կրթության:</a:t>
            </a:r>
          </a:p>
          <a:p>
            <a:pPr marL="171450" lvl="0" indent="-171450">
              <a:buFontTx/>
              <a:buChar char="-"/>
            </a:pPr>
            <a:r>
              <a:rPr lang="hy-AM" baseline="0" dirty="0" smtClean="0"/>
              <a:t>Եկեղեցու պատմաբանները համաձայն են, որ առանց Էլեն Ուայթի այս ամենը տեղի չէր ունենա:</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46</a:t>
            </a:fld>
            <a:endParaRPr lang="en-US"/>
          </a:p>
        </p:txBody>
      </p:sp>
    </p:spTree>
    <p:extLst>
      <p:ext uri="{BB962C8B-B14F-4D97-AF65-F5344CB8AC3E}">
        <p14:creationId xmlns:p14="http://schemas.microsoft.com/office/powerpoint/2010/main" val="1854977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Էլեն Ուայթի ծառայությունը բերել է բարի պտուղներ: Նա անցնում է նաև այս ստուգատեսը:</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47</a:t>
            </a:fld>
            <a:endParaRPr lang="en-US"/>
          </a:p>
        </p:txBody>
      </p:sp>
    </p:spTree>
    <p:extLst>
      <p:ext uri="{BB962C8B-B14F-4D97-AF65-F5344CB8AC3E}">
        <p14:creationId xmlns:p14="http://schemas.microsoft.com/office/powerpoint/2010/main" val="1854977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baseline="0" dirty="0" smtClean="0"/>
              <a:t>Վերջին ստուգատեսը՝</a:t>
            </a:r>
            <a:endParaRPr lang="en-US" baseline="0" dirty="0" smtClean="0"/>
          </a:p>
          <a:p>
            <a:pPr marL="628650" lvl="1" indent="-171450">
              <a:buFontTx/>
              <a:buChar char="-"/>
            </a:pPr>
            <a:r>
              <a:rPr lang="hy-AM" baseline="0" dirty="0" smtClean="0"/>
              <a:t>Մարգարեները տեսնում են տեսիլքներ և երազներ:</a:t>
            </a:r>
            <a:endParaRPr lang="en-US" dirty="0" smtClean="0"/>
          </a:p>
          <a:p>
            <a:pPr marL="171450" lvl="0" indent="-171450">
              <a:buFontTx/>
              <a:buChar char="-"/>
            </a:pPr>
            <a:r>
              <a:rPr lang="hy-AM" dirty="0" smtClean="0"/>
              <a:t>Հենց այսպիսի միջոցով</a:t>
            </a:r>
            <a:r>
              <a:rPr lang="hy-AM" baseline="0" dirty="0" smtClean="0"/>
              <a:t> է Էլեն Ուայթը նկարագրում Աստծո հետ հաղորդակցությունը:</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48</a:t>
            </a:fld>
            <a:endParaRPr lang="en-US"/>
          </a:p>
        </p:txBody>
      </p:sp>
    </p:spTree>
    <p:extLst>
      <p:ext uri="{BB962C8B-B14F-4D97-AF65-F5344CB8AC3E}">
        <p14:creationId xmlns:p14="http://schemas.microsoft.com/office/powerpoint/2010/main" val="1063814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sz="1200" kern="1200" baseline="0" dirty="0" smtClean="0">
                <a:solidFill>
                  <a:schemeClr val="tx1"/>
                </a:solidFill>
                <a:effectLst/>
              </a:rPr>
              <a:t>Տեսիլքներ</a:t>
            </a:r>
            <a:endParaRPr lang="en-US" sz="120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49</a:t>
            </a:fld>
            <a:endParaRPr lang="en-US"/>
          </a:p>
        </p:txBody>
      </p:sp>
    </p:spTree>
    <p:extLst>
      <p:ext uri="{BB962C8B-B14F-4D97-AF65-F5344CB8AC3E}">
        <p14:creationId xmlns:p14="http://schemas.microsoft.com/office/powerpoint/2010/main" val="106381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baseline="0" dirty="0" smtClean="0"/>
              <a:t>Առաջին հերթին մենք պետք է հասկանանք, որ մարգարեություն կարող է գալ ամեն մեկից, ով կանչված է Աստծո կողմից:</a:t>
            </a:r>
            <a:endParaRPr lang="en-US" baseline="0" dirty="0" smtClean="0"/>
          </a:p>
          <a:p>
            <a:pPr marL="171450" lvl="0" indent="-171450">
              <a:buFontTx/>
              <a:buChar char="-"/>
            </a:pPr>
            <a:r>
              <a:rPr lang="hy-AM" dirty="0" smtClean="0"/>
              <a:t>Սամուելը</a:t>
            </a:r>
            <a:r>
              <a:rPr lang="hy-AM" baseline="0" dirty="0" smtClean="0"/>
              <a:t> ընդամենը փոքրիկ տղա էր, երբ Աստված կանչեց նրան:</a:t>
            </a:r>
            <a:r>
              <a:rPr lang="en-US" baseline="0" dirty="0" smtClean="0"/>
              <a:t> [1 </a:t>
            </a:r>
            <a:r>
              <a:rPr lang="hy-AM" baseline="0" dirty="0" smtClean="0"/>
              <a:t>Թագ.</a:t>
            </a:r>
            <a:r>
              <a:rPr lang="en-US" baseline="0" dirty="0" smtClean="0"/>
              <a:t> 3</a:t>
            </a:r>
            <a:r>
              <a:rPr lang="hy-AM" baseline="0" dirty="0" smtClean="0"/>
              <a:t>.</a:t>
            </a:r>
            <a:r>
              <a:rPr lang="en-US" baseline="0" dirty="0" smtClean="0"/>
              <a:t>20]</a:t>
            </a:r>
          </a:p>
          <a:p>
            <a:pPr marL="171450" lvl="0" indent="-171450">
              <a:buFontTx/>
              <a:buChar char="-"/>
            </a:pPr>
            <a:r>
              <a:rPr lang="hy-AM" dirty="0" smtClean="0"/>
              <a:t>Եզեկիելը քահանա էր</a:t>
            </a:r>
            <a:r>
              <a:rPr lang="en-US" dirty="0" smtClean="0"/>
              <a:t> [</a:t>
            </a:r>
            <a:r>
              <a:rPr lang="hy-AM" dirty="0" smtClean="0"/>
              <a:t>Եզեկիել</a:t>
            </a:r>
            <a:r>
              <a:rPr lang="en-US" dirty="0" smtClean="0"/>
              <a:t> 1</a:t>
            </a:r>
            <a:r>
              <a:rPr lang="hy-AM" dirty="0" smtClean="0"/>
              <a:t>.</a:t>
            </a:r>
            <a:r>
              <a:rPr lang="en-US" dirty="0" smtClean="0"/>
              <a:t>3]</a:t>
            </a:r>
          </a:p>
          <a:p>
            <a:pPr marL="171450" lvl="0" indent="-171450">
              <a:buFontTx/>
              <a:buChar char="-"/>
            </a:pPr>
            <a:r>
              <a:rPr lang="hy-AM" baseline="0" dirty="0" smtClean="0"/>
              <a:t>Ամովսը </a:t>
            </a:r>
            <a:r>
              <a:rPr lang="hy-AM" baseline="0" dirty="0" smtClean="0"/>
              <a:t>հովիվ էր</a:t>
            </a:r>
            <a:r>
              <a:rPr lang="en-US" baseline="0" dirty="0" smtClean="0"/>
              <a:t> [</a:t>
            </a:r>
            <a:r>
              <a:rPr lang="hy-AM" baseline="0" dirty="0" smtClean="0"/>
              <a:t>Ամոս</a:t>
            </a:r>
            <a:r>
              <a:rPr lang="en-US" baseline="0" dirty="0" smtClean="0"/>
              <a:t> 1</a:t>
            </a:r>
            <a:r>
              <a:rPr lang="hy-AM" baseline="0" dirty="0" smtClean="0"/>
              <a:t>.</a:t>
            </a:r>
            <a:r>
              <a:rPr lang="en-US" baseline="0" dirty="0" smtClean="0"/>
              <a:t>1]</a:t>
            </a:r>
          </a:p>
        </p:txBody>
      </p:sp>
      <p:sp>
        <p:nvSpPr>
          <p:cNvPr id="4" name="Slide Number Placeholder 3"/>
          <p:cNvSpPr>
            <a:spLocks noGrp="1"/>
          </p:cNvSpPr>
          <p:nvPr>
            <p:ph type="sldNum" sz="quarter" idx="10"/>
          </p:nvPr>
        </p:nvSpPr>
        <p:spPr/>
        <p:txBody>
          <a:bodyPr/>
          <a:lstStyle/>
          <a:p>
            <a:fld id="{8592043D-A3B0-45A2-87FE-59C0CF6DAE7B}" type="slidenum">
              <a:rPr lang="en-US" smtClean="0"/>
              <a:pPr/>
              <a:t>5</a:t>
            </a:fld>
            <a:endParaRPr lang="en-US"/>
          </a:p>
        </p:txBody>
      </p:sp>
    </p:spTree>
    <p:extLst>
      <p:ext uri="{BB962C8B-B14F-4D97-AF65-F5344CB8AC3E}">
        <p14:creationId xmlns:p14="http://schemas.microsoft.com/office/powerpoint/2010/main" val="2867062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kern="1200" baseline="0" dirty="0" smtClean="0">
                <a:solidFill>
                  <a:schemeClr val="tx1"/>
                </a:solidFill>
                <a:effectLst/>
              </a:rPr>
              <a:t>Երազներ</a:t>
            </a:r>
            <a:endParaRPr lang="en-US"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50</a:t>
            </a:fld>
            <a:endParaRPr lang="en-US"/>
          </a:p>
        </p:txBody>
      </p:sp>
    </p:spTree>
    <p:extLst>
      <p:ext uri="{BB962C8B-B14F-4D97-AF65-F5344CB8AC3E}">
        <p14:creationId xmlns:p14="http://schemas.microsoft.com/office/powerpoint/2010/main" val="1063814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Նա</a:t>
            </a:r>
            <a:r>
              <a:rPr lang="hy-AM" baseline="0" dirty="0" smtClean="0"/>
              <a:t> այս ստուգատեսն էլ է անցնում, քանի որ ստանում էր երազներ և տեսիլքներ, ինչպես Աստվածաշնչում է գրված:</a:t>
            </a:r>
            <a:endParaRPr lang="en-US"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51</a:t>
            </a:fld>
            <a:endParaRPr lang="en-US"/>
          </a:p>
        </p:txBody>
      </p:sp>
    </p:spTree>
    <p:extLst>
      <p:ext uri="{BB962C8B-B14F-4D97-AF65-F5344CB8AC3E}">
        <p14:creationId xmlns:p14="http://schemas.microsoft.com/office/powerpoint/2010/main" val="10638149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Նա տեսիլքների ժամանակ ունեցել է որոշակի ֆիզիկական դրսևորումներ, բայց նախքան տեսնելը թե կոնկրետ ի՞նչ դրսևորումներ, եկեք տեսնենք Աստվածաշունչը ի՞նչ է ասում մարգարեների տեսիլքի ժամանակ ֆիզիկական դրսևորման մասին:</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52</a:t>
            </a:fld>
            <a:endParaRPr lang="en-US"/>
          </a:p>
        </p:txBody>
      </p:sp>
    </p:spTree>
    <p:extLst>
      <p:ext uri="{BB962C8B-B14F-4D97-AF65-F5344CB8AC3E}">
        <p14:creationId xmlns:p14="http://schemas.microsoft.com/office/powerpoint/2010/main" val="2353051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Մի անգամ Դանիելը երբ տեսիլք է ստանում նա ունենում է որոշակի ֆիզիկական դրսևորումներ:</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53</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baseline="0" dirty="0" smtClean="0"/>
              <a:t>Երբ նա ստացավ տեսիլքը նա ուժերը կորցրեց և ընկավ գետնին:</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54</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Այնուհետև մի փոքր ուշ մեկ այլ բան է պատահում Դան.</a:t>
            </a:r>
            <a:r>
              <a:rPr lang="en-US" baseline="0" dirty="0" smtClean="0"/>
              <a:t>10</a:t>
            </a:r>
            <a:r>
              <a:rPr lang="hy-AM" baseline="0" dirty="0" smtClean="0"/>
              <a:t>.</a:t>
            </a:r>
            <a:r>
              <a:rPr lang="en-US" baseline="0" dirty="0" smtClean="0"/>
              <a:t>16-17</a:t>
            </a:r>
          </a:p>
        </p:txBody>
      </p:sp>
      <p:sp>
        <p:nvSpPr>
          <p:cNvPr id="4" name="Slide Number Placeholder 3"/>
          <p:cNvSpPr>
            <a:spLocks noGrp="1"/>
          </p:cNvSpPr>
          <p:nvPr>
            <p:ph type="sldNum" sz="quarter" idx="10"/>
          </p:nvPr>
        </p:nvSpPr>
        <p:spPr/>
        <p:txBody>
          <a:bodyPr/>
          <a:lstStyle/>
          <a:p>
            <a:fld id="{8592043D-A3B0-45A2-87FE-59C0CF6DAE7B}" type="slidenum">
              <a:rPr lang="en-US" smtClean="0"/>
              <a:pPr/>
              <a:t>55</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hy-AM" baseline="0" dirty="0" smtClean="0"/>
              <a:t>Նա ստացավ ուժ, բայց չէր շնչում:</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56</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Բաղաամի մասին էլ կա հետևյալ ֆիզիկական դրսևորումը</a:t>
            </a:r>
            <a:endParaRPr lang="en-US" dirty="0" smtClean="0"/>
          </a:p>
          <a:p>
            <a:pPr marL="628650" lvl="1"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57</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Ջ. Լաֆբորուն ով Էլեն Ուայթին շատ լավ ծանոթ էր</a:t>
            </a:r>
            <a:endParaRPr lang="en-US" baseline="0" dirty="0" smtClean="0"/>
          </a:p>
          <a:p>
            <a:pPr marL="628650" lvl="1" indent="-171450">
              <a:buFontTx/>
              <a:buChar char="-"/>
            </a:pPr>
            <a:r>
              <a:rPr lang="hy-AM" baseline="0" dirty="0" smtClean="0"/>
              <a:t>Տեսել է նրան տեսիլք տեսնելիս 50 անգամ:</a:t>
            </a:r>
            <a:endParaRPr lang="en-US" baseline="0" dirty="0" smtClean="0"/>
          </a:p>
          <a:p>
            <a:pPr marL="628650" lvl="1" indent="-171450">
              <a:buFontTx/>
              <a:buChar char="-"/>
            </a:pPr>
            <a:r>
              <a:rPr lang="hy-AM" baseline="0" dirty="0" smtClean="0"/>
              <a:t>և պատմում է թե ինչպիսի դրսևորում է ունեցել Էլեն Ուայթը տեսիլք տեսնելիս:</a:t>
            </a:r>
            <a:r>
              <a:rPr lang="en-US" baseline="0" dirty="0" smtClean="0"/>
              <a:t> [</a:t>
            </a:r>
            <a:r>
              <a:rPr lang="en-US" i="1" baseline="0" dirty="0" smtClean="0"/>
              <a:t>Woman of Vision</a:t>
            </a:r>
            <a:r>
              <a:rPr lang="en-US" baseline="0" dirty="0" smtClean="0"/>
              <a:t>, page 35]</a:t>
            </a:r>
          </a:p>
        </p:txBody>
      </p:sp>
      <p:sp>
        <p:nvSpPr>
          <p:cNvPr id="4" name="Slide Number Placeholder 3"/>
          <p:cNvSpPr>
            <a:spLocks noGrp="1"/>
          </p:cNvSpPr>
          <p:nvPr>
            <p:ph type="sldNum" sz="quarter" idx="10"/>
          </p:nvPr>
        </p:nvSpPr>
        <p:spPr/>
        <p:txBody>
          <a:bodyPr/>
          <a:lstStyle/>
          <a:p>
            <a:fld id="{8592043D-A3B0-45A2-87FE-59C0CF6DAE7B}" type="slidenum">
              <a:rPr lang="en-US" smtClean="0"/>
              <a:pPr/>
              <a:t>58</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000" b="0" i="1"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59</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hy-AM" baseline="0" dirty="0" smtClean="0"/>
              <a:t>Հետաքրքիր է, որ կանայք նույնպես մարգարեություն կարող էին անել - Գործք</a:t>
            </a:r>
            <a:r>
              <a:rPr lang="en-US" baseline="0" dirty="0" smtClean="0"/>
              <a:t> 21</a:t>
            </a:r>
            <a:r>
              <a:rPr lang="hy-AM" baseline="0" dirty="0" smtClean="0"/>
              <a:t>.</a:t>
            </a:r>
            <a:r>
              <a:rPr lang="en-US" baseline="0" dirty="0" smtClean="0"/>
              <a:t>9</a:t>
            </a:r>
          </a:p>
          <a:p>
            <a:pPr marL="171450" lvl="0" indent="-171450">
              <a:buFontTx/>
              <a:buChar char="-"/>
            </a:pPr>
            <a:r>
              <a:rPr lang="hy-AM" baseline="0" dirty="0" smtClean="0"/>
              <a:t>Կարևոր չէ, թե ով է մարդը, Աստված կարող է կանչել նրան:</a:t>
            </a:r>
            <a:endParaRPr lang="en-US" baseline="0" dirty="0" smtClean="0"/>
          </a:p>
          <a:p>
            <a:pPr marL="171450" lvl="0" indent="-171450">
              <a:buFontTx/>
              <a:buChar char="-"/>
            </a:pPr>
            <a:r>
              <a:rPr lang="hy-AM" baseline="0" dirty="0" smtClean="0"/>
              <a:t>Եկեք նայենք մարգարեի Աստվածաշնչյան ստուգատեսին:</a:t>
            </a:r>
          </a:p>
          <a:p>
            <a:pPr marL="171450" lvl="0" indent="-171450">
              <a:buFontTx/>
              <a:buChar char="-"/>
            </a:pPr>
            <a:r>
              <a:rPr lang="hy-AM" baseline="0" dirty="0" smtClean="0"/>
              <a:t>Ահա չորս չափորոշիչ որոշելու թե արդյո՞ք մարգարեն Աստծուց է թե՞ ոչ:</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6</a:t>
            </a:fld>
            <a:endParaRPr lang="en-US"/>
          </a:p>
        </p:txBody>
      </p:sp>
    </p:spTree>
    <p:extLst>
      <p:ext uri="{BB962C8B-B14F-4D97-AF65-F5344CB8AC3E}">
        <p14:creationId xmlns:p14="http://schemas.microsoft.com/office/powerpoint/2010/main" val="2867062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i="1"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60</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Լաֆբորուն</a:t>
            </a:r>
            <a:r>
              <a:rPr lang="hy-AM" baseline="0" dirty="0" smtClean="0"/>
              <a:t> նշում է բոլոր այն նշանները, որոնք կան Աստվածաշնչում:</a:t>
            </a:r>
            <a:endParaRPr lang="en-US" baseline="0" dirty="0" smtClean="0"/>
          </a:p>
          <a:p>
            <a:pPr marL="171450" indent="-171450">
              <a:buFontTx/>
              <a:buChar char="-"/>
            </a:pPr>
            <a:r>
              <a:rPr lang="hy-AM" dirty="0" smtClean="0"/>
              <a:t>Այս նշանները համարյա միշտ ուղեկցվում էին տեսիլքի հետ հավաքույթների ժամանակ, որպեսզի եկեղեցին համոզվեր:</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61</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dirty="0" smtClean="0"/>
              <a:t>Մեկ այլ հետաքրքիր փաստ պատմում է Արթուր Ուայթը, նրա թոռը: </a:t>
            </a:r>
            <a:r>
              <a:rPr lang="en-US" baseline="0" dirty="0" smtClean="0"/>
              <a:t>[</a:t>
            </a:r>
            <a:r>
              <a:rPr lang="en-US" i="1" baseline="0" dirty="0" smtClean="0"/>
              <a:t>Ellen G. White: Volume 1 – The Early Years</a:t>
            </a:r>
            <a:r>
              <a:rPr lang="en-US" baseline="0" dirty="0" smtClean="0"/>
              <a:t>]:</a:t>
            </a:r>
          </a:p>
          <a:p>
            <a:pPr marL="171450" lvl="0" indent="-171450">
              <a:buFontTx/>
              <a:buChar char="-"/>
            </a:pPr>
            <a:r>
              <a:rPr lang="hy-AM" baseline="0" dirty="0" smtClean="0"/>
              <a:t>Մի բժիշկ, ով մեդիում </a:t>
            </a:r>
            <a:r>
              <a:rPr lang="hy-AM" baseline="0" dirty="0" smtClean="0"/>
              <a:t>էր, </a:t>
            </a:r>
            <a:r>
              <a:rPr lang="hy-AM" baseline="0" dirty="0" smtClean="0"/>
              <a:t>հունվարի 12ին, 1861թ., գտնվում էր Պարկվիլ եկեղեցում:</a:t>
            </a:r>
            <a:endParaRPr lang="en-US" sz="1200" kern="1200" dirty="0" smtClean="0">
              <a:solidFill>
                <a:schemeClr val="tx1"/>
              </a:solidFill>
              <a:effectLst/>
            </a:endParaRPr>
          </a:p>
          <a:p>
            <a:pPr marL="171450" lvl="0" indent="-171450">
              <a:buFontTx/>
              <a:buChar char="-"/>
            </a:pPr>
            <a:r>
              <a:rPr lang="hy-AM" baseline="0" dirty="0" smtClean="0"/>
              <a:t>Նա պարծենում էր, որ կարող է Էլեն Ուայթին տեսիլքի միջից հանի ընդամենը մեկ րոպեի ընթացքում: Եվ հենց այդ հավաքի ժամանակ Ուայթը ստանում տեսիլք: Ջեյմսը, նրա ամուսինը, պատմում է, որ նա կանչված է որպես մարգարե և տալիս է մարդկանց հնարավորություն </a:t>
            </a:r>
            <a:r>
              <a:rPr lang="hy-AM" baseline="0" dirty="0" smtClean="0"/>
              <a:t>մոտենալ</a:t>
            </a:r>
            <a:r>
              <a:rPr lang="hy-AM" baseline="0" dirty="0" smtClean="0"/>
              <a:t>, ստուգել նրան և համոզվել դրա մեջ: Ինչ որ մեկը հետին շարքերում ասում է. «Բժիշկ, գնացեք, և արեք այն, ինչ ասում էիք կանեք:»</a:t>
            </a:r>
            <a:endParaRPr lang="en-US" baseline="0" dirty="0" smtClean="0"/>
          </a:p>
          <a:p>
            <a:pPr marL="171450" lvl="0" indent="-171450">
              <a:buFontTx/>
              <a:buChar char="-"/>
            </a:pPr>
            <a:r>
              <a:rPr lang="hy-AM" baseline="0" dirty="0" smtClean="0"/>
              <a:t>Բժիշկը հաստատուն քայլերով առաջ է գալիս</a:t>
            </a:r>
            <a:endParaRPr lang="en-US" baseline="0" dirty="0" smtClean="0"/>
          </a:p>
          <a:p>
            <a:pPr marL="1085850" lvl="2" indent="-171450">
              <a:buFontTx/>
              <a:buChar char="-"/>
            </a:pPr>
            <a:r>
              <a:rPr lang="hy-AM" baseline="0" dirty="0" smtClean="0"/>
              <a:t>Հետո սփրթնած մեռելի նման գույն է ստանում, կանգնում է և գլխից մինչև ոտքերը դողում է:</a:t>
            </a:r>
            <a:endParaRPr lang="en-US" baseline="0" dirty="0" smtClean="0"/>
          </a:p>
          <a:p>
            <a:pPr marL="171450" lvl="0" indent="-171450">
              <a:buFontTx/>
              <a:buChar char="-"/>
            </a:pPr>
            <a:r>
              <a:rPr lang="hy-AM" baseline="0" dirty="0" smtClean="0"/>
              <a:t>Ջեմյս Ուայթը </a:t>
            </a:r>
            <a:r>
              <a:rPr lang="hy-AM" baseline="0" dirty="0" smtClean="0"/>
              <a:t>իջնում </a:t>
            </a:r>
            <a:r>
              <a:rPr lang="hy-AM" baseline="0" dirty="0" smtClean="0"/>
              <a:t>է ներքև և </a:t>
            </a:r>
            <a:r>
              <a:rPr lang="hy-AM" baseline="0" dirty="0" smtClean="0"/>
              <a:t>օգնում </a:t>
            </a:r>
            <a:r>
              <a:rPr lang="hy-AM" baseline="0" dirty="0" smtClean="0"/>
              <a:t>նրան, որ բարձրանա բեմ Ուայթի մոտ:</a:t>
            </a:r>
            <a:endParaRPr lang="en-US" baseline="0" dirty="0" smtClean="0"/>
          </a:p>
          <a:p>
            <a:pPr marL="628650" lvl="1" indent="-171450">
              <a:buFontTx/>
              <a:buChar char="-"/>
            </a:pPr>
            <a:r>
              <a:rPr lang="hy-AM" baseline="0" dirty="0" smtClean="0"/>
              <a:t>Բժիշկը մանրամասն զննում է նրա սրտի զարկը և շունչը:</a:t>
            </a:r>
            <a:endParaRPr lang="en-US" baseline="0" dirty="0" smtClean="0"/>
          </a:p>
          <a:p>
            <a:pPr marL="628650" lvl="1" indent="-171450">
              <a:buFontTx/>
              <a:buChar char="-"/>
            </a:pPr>
            <a:r>
              <a:rPr lang="hy-AM" baseline="0" dirty="0" smtClean="0"/>
              <a:t>Նա բարձրաձայն ասում է. «Երեց, նրա սիրտը և զարկը նորմալ է, բայց շունչ չկա մարմնի մեջ:»</a:t>
            </a:r>
            <a:endParaRPr lang="en-US" baseline="0" dirty="0" smtClean="0"/>
          </a:p>
          <a:p>
            <a:pPr marL="171450" lvl="0" indent="-171450">
              <a:buFontTx/>
              <a:buChar char="-"/>
            </a:pPr>
            <a:r>
              <a:rPr lang="hy-AM" baseline="0" dirty="0" smtClean="0"/>
              <a:t>Նա արագորեն հետ է գնում դեպի եկեղեցու մուտքի դռները: Բայց դռան մոտի մարդիկ փակում են նրա ճանապարհը՝ ասելով. «Գնա հետ, և արա այն, ինչ ասել էիր կանես:»</a:t>
            </a:r>
            <a:endParaRPr lang="en-US" baseline="0" dirty="0" smtClean="0"/>
          </a:p>
          <a:p>
            <a:pPr marL="628650" lvl="1" indent="-171450">
              <a:buFontTx/>
              <a:buChar char="-"/>
            </a:pPr>
            <a:r>
              <a:rPr lang="hy-AM" baseline="0" dirty="0" smtClean="0"/>
              <a:t>Նա բացականչում է</a:t>
            </a:r>
            <a:endParaRPr lang="en-US" baseline="0" dirty="0" smtClean="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hy-AM" baseline="0" dirty="0" smtClean="0"/>
              <a:t>«Նրա սիրտը և զարկը նորմալ է, բայց ոչ մի շունչ չկա այդ կնոջ մարմնում:»</a:t>
            </a:r>
            <a:endParaRPr lang="en-US" baseline="0" dirty="0" smtClean="0"/>
          </a:p>
          <a:p>
            <a:pPr marL="628650" lvl="1" indent="-171450">
              <a:buFontTx/>
              <a:buChar char="-"/>
            </a:pPr>
            <a:r>
              <a:rPr lang="hy-AM" baseline="0" dirty="0" smtClean="0"/>
              <a:t>Նրա </a:t>
            </a:r>
            <a:r>
              <a:rPr lang="hy-AM" baseline="0" dirty="0" smtClean="0"/>
              <a:t>մոտը կանգանծները հարցնում են նրան. «Բժիշկ, իսկ ինչպե՞ս:»</a:t>
            </a:r>
            <a:endParaRPr lang="en-US" baseline="0" dirty="0" smtClean="0"/>
          </a:p>
          <a:p>
            <a:pPr marL="628650" lvl="1" indent="-171450">
              <a:buFontTx/>
              <a:buChar char="-"/>
            </a:pPr>
            <a:r>
              <a:rPr lang="hy-AM" baseline="0" dirty="0" smtClean="0"/>
              <a:t>Նա պատասխանում է. «Աստված միայն գիտի: Դուրս թողեք ինձ այս տնից:» Եվ նա փախչում է:</a:t>
            </a:r>
            <a:endParaRPr lang="en-US" baseline="0" dirty="0" smtClean="0"/>
          </a:p>
          <a:p>
            <a:pPr marL="171450" lvl="0" indent="-171450">
              <a:buFontTx/>
              <a:buChar char="-"/>
            </a:pPr>
            <a:r>
              <a:rPr lang="hy-AM" baseline="0" dirty="0" smtClean="0"/>
              <a:t>Դատավոր Օսբորնը ակնարկ է անում Լաֆբորոյին.</a:t>
            </a:r>
            <a:endParaRPr lang="en-US" baseline="0" dirty="0" smtClean="0"/>
          </a:p>
          <a:p>
            <a:pPr marL="628650" lvl="1" indent="-171450">
              <a:buFontTx/>
              <a:buChar char="-"/>
            </a:pPr>
            <a:r>
              <a:rPr lang="hy-AM" baseline="0" dirty="0" smtClean="0"/>
              <a:t>«Բոլորիս համար վկայություն էր, որ բժշկին որպես մեդիում առաջնորդող հոգին և Տիկին Ուայթին տեսիլքում առաջնորդող Հոգին իրար նկատմամբ համակրանք </a:t>
            </a:r>
            <a:r>
              <a:rPr lang="hy-AM" baseline="0" dirty="0" smtClean="0"/>
              <a:t>չունեին</a:t>
            </a:r>
            <a:r>
              <a:rPr lang="hy-AM"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62</a:t>
            </a:fld>
            <a:endParaRPr lang="en-US"/>
          </a:p>
        </p:txBody>
      </p:sp>
    </p:spTree>
    <p:extLst>
      <p:ext uri="{BB962C8B-B14F-4D97-AF65-F5344CB8AC3E}">
        <p14:creationId xmlns:p14="http://schemas.microsoft.com/office/powerpoint/2010/main" val="1435333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Եկեք ամփոփենք</a:t>
            </a:r>
            <a:endParaRPr lang="en-US" baseline="0" dirty="0" smtClean="0"/>
          </a:p>
          <a:p>
            <a:pPr marL="628650" lvl="1" indent="-171450">
              <a:buFontTx/>
              <a:buChar char="-"/>
            </a:pPr>
            <a:endParaRPr lang="en-US" baseline="0" dirty="0" smtClean="0"/>
          </a:p>
          <a:p>
            <a:pPr marL="171450" lvl="0" indent="-171450">
              <a:buFontTx/>
              <a:buChar char="-"/>
            </a:pPr>
            <a:r>
              <a:rPr lang="hy-AM" baseline="0" dirty="0" smtClean="0"/>
              <a:t>Մենք համոզվում ենք, որ Էլեն Ուայթը իրական մարգարե է Աստծո կողմից կանչված:</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63</a:t>
            </a:fld>
            <a:endParaRPr lang="en-US"/>
          </a:p>
        </p:txBody>
      </p:sp>
    </p:spTree>
    <p:extLst>
      <p:ext uri="{BB962C8B-B14F-4D97-AF65-F5344CB8AC3E}">
        <p14:creationId xmlns:p14="http://schemas.microsoft.com/office/powerpoint/2010/main" val="2441978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y-AM" dirty="0" smtClean="0"/>
              <a:t>Կիսվեք անձնական </a:t>
            </a:r>
            <a:r>
              <a:rPr lang="hy-AM" dirty="0" smtClean="0"/>
              <a:t>վկայությամբ</a:t>
            </a:r>
            <a:endParaRPr lang="en-US" dirty="0" smtClean="0"/>
          </a:p>
          <a:p>
            <a:pPr marL="171450" indent="-171450">
              <a:buFontTx/>
              <a:buChar char="-"/>
            </a:pPr>
            <a:r>
              <a:rPr lang="hy-AM" dirty="0" smtClean="0"/>
              <a:t>Աստված</a:t>
            </a:r>
            <a:r>
              <a:rPr lang="hy-AM" baseline="0" dirty="0" smtClean="0"/>
              <a:t> թողել է սկզբունքներ, որ մարդիկ չխաբնվեն սխալ մարգարեներով: Նա չի ուզում որ որևէ բան կամ որևէ մեկը մոլորեցնի Իր ժողովրդին:</a:t>
            </a:r>
            <a:endParaRPr lang="en-US" baseline="0" dirty="0" smtClean="0"/>
          </a:p>
          <a:p>
            <a:pPr marL="171450" lvl="0" indent="-171450">
              <a:buFontTx/>
              <a:buChar char="-"/>
            </a:pPr>
            <a:r>
              <a:rPr lang="hy-AM" baseline="0" dirty="0" smtClean="0"/>
              <a:t>Վստահեք Նրան:</a:t>
            </a:r>
            <a:endParaRPr lang="en-US" baseline="0" dirty="0" smtClean="0"/>
          </a:p>
          <a:p>
            <a:pPr marL="171450" lvl="0" indent="-171450">
              <a:buFontTx/>
              <a:buChar char="-"/>
            </a:pPr>
            <a:r>
              <a:rPr lang="hy-AM" baseline="0" dirty="0" smtClean="0"/>
              <a:t>Պատմեք Նրան ձեր ամենադժվար հարցերը:</a:t>
            </a:r>
            <a:endParaRPr lang="en-US" baseline="0" dirty="0" smtClean="0"/>
          </a:p>
          <a:p>
            <a:pPr marL="171450" lvl="0" indent="-171450">
              <a:buFontTx/>
              <a:buChar char="-"/>
            </a:pPr>
            <a:r>
              <a:rPr lang="hy-AM" baseline="0" dirty="0" smtClean="0"/>
              <a:t>Աստված կարող է լուծել դրանք:</a:t>
            </a:r>
            <a:endParaRPr lang="en-US" baseline="0" dirty="0" smtClean="0"/>
          </a:p>
          <a:p>
            <a:pPr marL="171450" lvl="0" indent="-171450">
              <a:buFontTx/>
              <a:buChar char="-"/>
            </a:pPr>
            <a:r>
              <a:rPr lang="hy-AM" baseline="0" dirty="0" smtClean="0"/>
              <a:t>Նա ուղարկել է մարգարե</a:t>
            </a:r>
            <a:r>
              <a:rPr lang="hy-AM" baseline="0" smtClean="0"/>
              <a:t>, </a:t>
            </a:r>
            <a:r>
              <a:rPr lang="hy-AM" baseline="0" smtClean="0"/>
              <a:t>քանի </a:t>
            </a:r>
            <a:r>
              <a:rPr lang="hy-AM" baseline="0" dirty="0" smtClean="0"/>
              <a:t>որ սիրում է Ձեզ:</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64</a:t>
            </a:fld>
            <a:endParaRPr lang="en-US"/>
          </a:p>
        </p:txBody>
      </p:sp>
    </p:spTree>
    <p:extLst>
      <p:ext uri="{BB962C8B-B14F-4D97-AF65-F5344CB8AC3E}">
        <p14:creationId xmlns:p14="http://schemas.microsoft.com/office/powerpoint/2010/main" val="321170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92043D-A3B0-45A2-87FE-59C0CF6DAE7B}" type="slidenum">
              <a:rPr lang="en-US" smtClean="0"/>
              <a:pPr/>
              <a:t>65</a:t>
            </a:fld>
            <a:endParaRPr lang="en-US"/>
          </a:p>
        </p:txBody>
      </p:sp>
    </p:spTree>
    <p:extLst>
      <p:ext uri="{BB962C8B-B14F-4D97-AF65-F5344CB8AC3E}">
        <p14:creationId xmlns:p14="http://schemas.microsoft.com/office/powerpoint/2010/main" val="102290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Սա</a:t>
            </a:r>
            <a:r>
              <a:rPr lang="hy-AM" baseline="0" dirty="0" smtClean="0"/>
              <a:t> ընդգրկում է այն ամենը, ինչ Հիսուսը արել է այս երկրի վրա, քանի որ միայն դրանից հետո մենք կարող ենք Նրան ընդունել «մարմնով եկած»՝</a:t>
            </a:r>
            <a:endParaRPr lang="en-US" baseline="0" dirty="0" smtClean="0"/>
          </a:p>
          <a:p>
            <a:pPr marL="628650" lvl="1" indent="-171450">
              <a:buFontTx/>
              <a:buChar char="-"/>
            </a:pPr>
            <a:r>
              <a:rPr lang="hy-AM" baseline="0" dirty="0" smtClean="0"/>
              <a:t>Նրա սերը</a:t>
            </a:r>
            <a:endParaRPr lang="en-US" baseline="0" dirty="0" smtClean="0"/>
          </a:p>
          <a:p>
            <a:pPr marL="628650" lvl="1" indent="-171450">
              <a:buFontTx/>
              <a:buChar char="-"/>
            </a:pPr>
            <a:r>
              <a:rPr lang="hy-AM" baseline="0" dirty="0" smtClean="0"/>
              <a:t>փրկությունը</a:t>
            </a:r>
            <a:endParaRPr lang="en-US" baseline="0" dirty="0" smtClean="0"/>
          </a:p>
          <a:p>
            <a:pPr marL="628650" lvl="1" indent="-171450">
              <a:buFontTx/>
              <a:buChar char="-"/>
            </a:pPr>
            <a:r>
              <a:rPr lang="hy-AM" baseline="0" dirty="0" smtClean="0"/>
              <a:t>Մեղավորների ընդունելությունը</a:t>
            </a:r>
            <a:endParaRPr lang="en-US" baseline="0" dirty="0" smtClean="0"/>
          </a:p>
          <a:p>
            <a:pPr marL="628650" lvl="1" indent="-171450">
              <a:buFontTx/>
              <a:buChar char="-"/>
            </a:pPr>
            <a:r>
              <a:rPr lang="hy-AM" baseline="0" dirty="0" smtClean="0"/>
              <a:t>ևլն...</a:t>
            </a:r>
            <a:endParaRPr lang="en-US" baseline="0" dirty="0" smtClean="0"/>
          </a:p>
          <a:p>
            <a:pPr marL="628650" lvl="1" indent="-171450">
              <a:buFontTx/>
              <a:buChar char="-"/>
            </a:pPr>
            <a:endParaRPr lang="en-US" baseline="0" dirty="0" smtClean="0"/>
          </a:p>
          <a:p>
            <a:pPr marL="171450" lvl="0" indent="-171450">
              <a:buFontTx/>
              <a:buChar char="-"/>
            </a:pPr>
            <a:r>
              <a:rPr lang="hy-AM" baseline="0" dirty="0" smtClean="0"/>
              <a:t>Արդյո՞ք Էլեն Ուայթը բարձրացնում էր Հիսուսին՝</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7</a:t>
            </a:fld>
            <a:endParaRPr lang="en-US"/>
          </a:p>
        </p:txBody>
      </p:sp>
    </p:spTree>
    <p:extLst>
      <p:ext uri="{BB962C8B-B14F-4D97-AF65-F5344CB8AC3E}">
        <p14:creationId xmlns:p14="http://schemas.microsoft.com/office/powerpoint/2010/main" val="165171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dirty="0" smtClean="0"/>
              <a:t>Այո</a:t>
            </a:r>
            <a:r>
              <a:rPr lang="hy-AM" baseline="0" dirty="0" smtClean="0"/>
              <a:t> նա դա անում էր՝</a:t>
            </a: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y-AM" dirty="0" smtClean="0"/>
              <a:t>Սրա նման շատ այլ արտահայտություններ կան Ուայթի մոտ՝</a:t>
            </a:r>
            <a:endParaRPr lang="en-US" dirty="0" smtClean="0"/>
          </a:p>
          <a:p>
            <a:pPr marL="628650" lvl="1" indent="-171450">
              <a:buFontTx/>
              <a:buChar char="-"/>
            </a:pPr>
            <a:r>
              <a:rPr lang="hy-AM" dirty="0" smtClean="0"/>
              <a:t>«Նայեք, նայեք Հիսուսին և ապրեք:»</a:t>
            </a:r>
            <a:r>
              <a:rPr lang="en-US" baseline="0" dirty="0" smtClean="0"/>
              <a:t> (</a:t>
            </a:r>
            <a:r>
              <a:rPr lang="en-US" i="1" baseline="0" dirty="0" smtClean="0"/>
              <a:t>Fundamentals of Christian Education</a:t>
            </a:r>
            <a:r>
              <a:rPr lang="en-US" baseline="0" dirty="0" smtClean="0"/>
              <a:t>, p. 179)</a:t>
            </a:r>
            <a:r>
              <a:rPr lang="en-US" dirty="0" smtClean="0"/>
              <a:t> ”</a:t>
            </a:r>
            <a:endParaRPr lang="en-US" dirty="0"/>
          </a:p>
        </p:txBody>
      </p:sp>
      <p:sp>
        <p:nvSpPr>
          <p:cNvPr id="4" name="Slide Number Placeholder 3"/>
          <p:cNvSpPr>
            <a:spLocks noGrp="1"/>
          </p:cNvSpPr>
          <p:nvPr>
            <p:ph type="sldNum" sz="quarter" idx="10"/>
          </p:nvPr>
        </p:nvSpPr>
        <p:spPr/>
        <p:txBody>
          <a:bodyPr/>
          <a:lstStyle/>
          <a:p>
            <a:fld id="{8592043D-A3B0-45A2-87FE-59C0CF6DAE7B}" type="slidenum">
              <a:rPr lang="en-US" smtClean="0"/>
              <a:pPr/>
              <a:t>8</a:t>
            </a:fld>
            <a:endParaRPr lang="en-US"/>
          </a:p>
        </p:txBody>
      </p:sp>
    </p:spTree>
    <p:extLst>
      <p:ext uri="{BB962C8B-B14F-4D97-AF65-F5344CB8AC3E}">
        <p14:creationId xmlns:p14="http://schemas.microsoft.com/office/powerpoint/2010/main" val="259239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y-AM" baseline="0" dirty="0" smtClean="0"/>
              <a:t>Ահա Հիսուսի մասին ամենագեղեցիկ արտահայտություններից մեկը՝</a:t>
            </a:r>
            <a:endParaRPr lang="en-US" baseline="0" dirty="0" smtClean="0"/>
          </a:p>
        </p:txBody>
      </p:sp>
      <p:sp>
        <p:nvSpPr>
          <p:cNvPr id="4" name="Slide Number Placeholder 3"/>
          <p:cNvSpPr>
            <a:spLocks noGrp="1"/>
          </p:cNvSpPr>
          <p:nvPr>
            <p:ph type="sldNum" sz="quarter" idx="10"/>
          </p:nvPr>
        </p:nvSpPr>
        <p:spPr/>
        <p:txBody>
          <a:bodyPr/>
          <a:lstStyle/>
          <a:p>
            <a:fld id="{8592043D-A3B0-45A2-87FE-59C0CF6DAE7B}" type="slidenum">
              <a:rPr lang="en-US" smtClean="0"/>
              <a:pPr/>
              <a:t>9</a:t>
            </a:fld>
            <a:endParaRPr lang="en-US"/>
          </a:p>
        </p:txBody>
      </p:sp>
    </p:spTree>
    <p:extLst>
      <p:ext uri="{BB962C8B-B14F-4D97-AF65-F5344CB8AC3E}">
        <p14:creationId xmlns:p14="http://schemas.microsoft.com/office/powerpoint/2010/main" val="348049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7"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4289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27583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8099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icture Placeholder 2"/>
          <p:cNvSpPr>
            <a:spLocks noGrp="1"/>
          </p:cNvSpPr>
          <p:nvPr>
            <p:ph type="pic" sz="quarter" idx="15" hasCustomPrompt="1"/>
          </p:nvPr>
        </p:nvSpPr>
        <p:spPr>
          <a:xfrm>
            <a:off x="5257800" y="1428750"/>
            <a:ext cx="3429000" cy="3115954"/>
          </a:xfrm>
          <a:noFill/>
          <a:ln w="25400">
            <a:solidFill>
              <a:schemeClr val="bg1"/>
            </a:solidFill>
          </a:ln>
          <a:effectLst>
            <a:outerShdw blurRad="50800" dist="38100" dir="5400000" algn="t" rotWithShape="0">
              <a:prstClr val="black">
                <a:alpha val="40000"/>
              </a:prstClr>
            </a:outerShdw>
          </a:effectLst>
        </p:spPr>
        <p:txBody>
          <a:bodyPr/>
          <a:lstStyle>
            <a:lvl1pPr marL="0" indent="0">
              <a:buNone/>
              <a:defRPr sz="1200"/>
            </a:lvl1pPr>
          </a:lstStyle>
          <a:p>
            <a:r>
              <a:rPr lang="de-DE" dirty="0" smtClean="0"/>
              <a:t>Image</a:t>
            </a:r>
            <a:endParaRPr lang="en-US" dirty="0"/>
          </a:p>
        </p:txBody>
      </p:sp>
      <p:sp>
        <p:nvSpPr>
          <p:cNvPr id="5" name="Text Placeholder 4"/>
          <p:cNvSpPr>
            <a:spLocks noGrp="1"/>
          </p:cNvSpPr>
          <p:nvPr>
            <p:ph type="body" sz="quarter" idx="16" hasCustomPrompt="1"/>
          </p:nvPr>
        </p:nvSpPr>
        <p:spPr>
          <a:xfrm>
            <a:off x="874644" y="1428750"/>
            <a:ext cx="4078356" cy="3124200"/>
          </a:xfrm>
        </p:spPr>
        <p:txBody>
          <a:bodyPr lIns="0" tIns="0" rIns="0" bIns="0">
            <a:noAutofit/>
          </a:bodyPr>
          <a:lstStyle>
            <a:lvl1pPr marL="0" indent="0" algn="l">
              <a:spcBef>
                <a:spcPts val="1200"/>
              </a:spcBef>
              <a:buNone/>
              <a:defRPr sz="2000" b="1" spc="-7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spTree>
    <p:extLst>
      <p:ext uri="{BB962C8B-B14F-4D97-AF65-F5344CB8AC3E}">
        <p14:creationId xmlns:p14="http://schemas.microsoft.com/office/powerpoint/2010/main" val="6607017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right Image lef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41909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wrap="square"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4"/>
          <p:cNvSpPr>
            <a:spLocks noGrp="1"/>
          </p:cNvSpPr>
          <p:nvPr>
            <p:ph type="body" sz="quarter" idx="16" hasCustomPrompt="1"/>
          </p:nvPr>
        </p:nvSpPr>
        <p:spPr>
          <a:xfrm>
            <a:off x="4622092" y="1428750"/>
            <a:ext cx="4078356" cy="3124200"/>
          </a:xfrm>
        </p:spPr>
        <p:txBody>
          <a:bodyPr lIns="0" tIns="0" rIns="0" bIns="0">
            <a:noAutofit/>
          </a:bodyPr>
          <a:lstStyle>
            <a:lvl1pPr marL="0" indent="0" algn="l">
              <a:spcBef>
                <a:spcPts val="1200"/>
              </a:spcBef>
              <a:buNone/>
              <a:defRPr sz="2000" b="1" spc="-7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sp>
        <p:nvSpPr>
          <p:cNvPr id="8" name="Picture Placeholder 2"/>
          <p:cNvSpPr>
            <a:spLocks noGrp="1"/>
          </p:cNvSpPr>
          <p:nvPr>
            <p:ph type="pic" sz="quarter" idx="17" hasCustomPrompt="1"/>
          </p:nvPr>
        </p:nvSpPr>
        <p:spPr>
          <a:xfrm>
            <a:off x="893928" y="1428750"/>
            <a:ext cx="3429000" cy="3115954"/>
          </a:xfrm>
          <a:noFill/>
          <a:ln w="25400">
            <a:solidFill>
              <a:schemeClr val="bg1"/>
            </a:solidFill>
          </a:ln>
          <a:effectLst>
            <a:outerShdw blurRad="50800" dist="38100" dir="5400000" algn="t" rotWithShape="0">
              <a:prstClr val="black">
                <a:alpha val="40000"/>
              </a:prstClr>
            </a:outerShdw>
          </a:effectLst>
        </p:spPr>
        <p:txBody>
          <a:bodyPr/>
          <a:lstStyle>
            <a:lvl1pPr marL="0" indent="0">
              <a:buNone/>
              <a:defRPr sz="1200"/>
            </a:lvl1pPr>
          </a:lstStyle>
          <a:p>
            <a:r>
              <a:rPr lang="de-DE" dirty="0" smtClean="0"/>
              <a:t>Image</a:t>
            </a:r>
            <a:endParaRPr lang="en-US" dirty="0"/>
          </a:p>
        </p:txBody>
      </p:sp>
    </p:spTree>
    <p:extLst>
      <p:ext uri="{BB962C8B-B14F-4D97-AF65-F5344CB8AC3E}">
        <p14:creationId xmlns:p14="http://schemas.microsoft.com/office/powerpoint/2010/main" val="752180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ble; Quotation lef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6575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dpi="0" rotWithShape="1">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4"/>
          <p:cNvSpPr>
            <a:spLocks noGrp="1"/>
          </p:cNvSpPr>
          <p:nvPr>
            <p:ph type="body" sz="quarter" idx="16" hasCustomPrompt="1"/>
          </p:nvPr>
        </p:nvSpPr>
        <p:spPr>
          <a:xfrm>
            <a:off x="874644" y="1428750"/>
            <a:ext cx="4078356" cy="3124200"/>
          </a:xfrm>
          <a:noFill/>
          <a:ln>
            <a:noFill/>
          </a:ln>
        </p:spPr>
        <p:txBody>
          <a:bodyPr lIns="0" tIns="0" rIns="0" bIns="0">
            <a:noAutofit/>
          </a:bodyPr>
          <a:lstStyle>
            <a:lvl1pPr marL="0" indent="0" algn="l">
              <a:spcBef>
                <a:spcPts val="1200"/>
              </a:spcBef>
              <a:buNone/>
              <a:defRPr sz="2000" b="1" spc="-7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7800" y="1428750"/>
            <a:ext cx="3429000" cy="3111818"/>
          </a:xfrm>
          <a:prstGeom prst="rect">
            <a:avLst/>
          </a:prstGeom>
          <a:ln w="2540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17895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Quotati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524" y="1451508"/>
            <a:ext cx="3429000" cy="3111818"/>
          </a:xfrm>
          <a:prstGeom prst="rect">
            <a:avLst/>
          </a:prstGeom>
          <a:ln w="25400">
            <a:solidFill>
              <a:schemeClr val="bg1"/>
            </a:solidFill>
          </a:ln>
          <a:effectLst>
            <a:outerShdw blurRad="50800" dist="38100" dir="5400000" algn="t" rotWithShape="0">
              <a:prstClr val="black">
                <a:alpha val="40000"/>
              </a:prstClr>
            </a:outerShdw>
          </a:effectLst>
        </p:spPr>
      </p:pic>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4289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wrap="square"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4"/>
          <p:cNvSpPr>
            <a:spLocks noGrp="1"/>
          </p:cNvSpPr>
          <p:nvPr>
            <p:ph type="body" sz="quarter" idx="16" hasCustomPrompt="1"/>
          </p:nvPr>
        </p:nvSpPr>
        <p:spPr>
          <a:xfrm>
            <a:off x="4622092" y="1428750"/>
            <a:ext cx="4078356" cy="3124200"/>
          </a:xfrm>
          <a:noFill/>
        </p:spPr>
        <p:txBody>
          <a:bodyPr lIns="0" tIns="0" rIns="0" bIns="0">
            <a:noAutofit/>
          </a:bodyPr>
          <a:lstStyle>
            <a:lvl1pPr marL="0" indent="0" algn="l">
              <a:spcBef>
                <a:spcPts val="1200"/>
              </a:spcBef>
              <a:buNone/>
              <a:defRPr sz="2000" b="1" spc="-7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spTree>
    <p:extLst>
      <p:ext uri="{BB962C8B-B14F-4D97-AF65-F5344CB8AC3E}">
        <p14:creationId xmlns:p14="http://schemas.microsoft.com/office/powerpoint/2010/main" val="24207852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7337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 </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4"/>
          <p:cNvSpPr>
            <a:spLocks noGrp="1"/>
          </p:cNvSpPr>
          <p:nvPr>
            <p:ph type="body" sz="quarter" idx="16" hasCustomPrompt="1"/>
          </p:nvPr>
        </p:nvSpPr>
        <p:spPr>
          <a:xfrm>
            <a:off x="571503" y="3333750"/>
            <a:ext cx="2005441" cy="1371600"/>
          </a:xfrm>
        </p:spPr>
        <p:txBody>
          <a:bodyPr lIns="0" tIns="0" rIns="0" bIns="0">
            <a:noAutofit/>
          </a:bodyPr>
          <a:lstStyle>
            <a:lvl1pPr marL="0" indent="0" algn="ctr">
              <a:spcBef>
                <a:spcPts val="1200"/>
              </a:spcBef>
              <a:buNone/>
              <a:defRPr sz="11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sp>
        <p:nvSpPr>
          <p:cNvPr id="9" name="Picture Placeholder 8"/>
          <p:cNvSpPr>
            <a:spLocks noGrp="1"/>
          </p:cNvSpPr>
          <p:nvPr>
            <p:ph type="pic" sz="quarter" idx="19" hasCustomPrompt="1"/>
          </p:nvPr>
        </p:nvSpPr>
        <p:spPr>
          <a:xfrm>
            <a:off x="310088" y="1428750"/>
            <a:ext cx="2534698" cy="1447800"/>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16" name="Text Placeholder 15"/>
          <p:cNvSpPr>
            <a:spLocks noGrp="1"/>
          </p:cNvSpPr>
          <p:nvPr>
            <p:ph type="body" sz="quarter" idx="22" hasCustomPrompt="1"/>
          </p:nvPr>
        </p:nvSpPr>
        <p:spPr>
          <a:xfrm>
            <a:off x="579910" y="2958688"/>
            <a:ext cx="1991098" cy="304800"/>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26" name="Text Placeholder 4"/>
          <p:cNvSpPr>
            <a:spLocks noGrp="1"/>
          </p:cNvSpPr>
          <p:nvPr>
            <p:ph type="body" sz="quarter" idx="25" hasCustomPrompt="1"/>
          </p:nvPr>
        </p:nvSpPr>
        <p:spPr>
          <a:xfrm>
            <a:off x="3494165" y="3333750"/>
            <a:ext cx="2005441" cy="1371600"/>
          </a:xfrm>
        </p:spPr>
        <p:txBody>
          <a:bodyPr lIns="0" tIns="0" rIns="0" bIns="0">
            <a:noAutofit/>
          </a:bodyPr>
          <a:lstStyle>
            <a:lvl1pPr marL="0" indent="0" algn="ctr">
              <a:spcBef>
                <a:spcPts val="1200"/>
              </a:spcBef>
              <a:buNone/>
              <a:defRPr sz="11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sp>
        <p:nvSpPr>
          <p:cNvPr id="27" name="Picture Placeholder 8"/>
          <p:cNvSpPr>
            <a:spLocks noGrp="1"/>
          </p:cNvSpPr>
          <p:nvPr>
            <p:ph type="pic" sz="quarter" idx="26" hasCustomPrompt="1"/>
          </p:nvPr>
        </p:nvSpPr>
        <p:spPr>
          <a:xfrm>
            <a:off x="3232750" y="1428750"/>
            <a:ext cx="2534698" cy="1447800"/>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28" name="Text Placeholder 15"/>
          <p:cNvSpPr>
            <a:spLocks noGrp="1"/>
          </p:cNvSpPr>
          <p:nvPr>
            <p:ph type="body" sz="quarter" idx="27" hasCustomPrompt="1"/>
          </p:nvPr>
        </p:nvSpPr>
        <p:spPr>
          <a:xfrm>
            <a:off x="3502572" y="2958688"/>
            <a:ext cx="1991098" cy="304800"/>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29" name="Text Placeholder 4"/>
          <p:cNvSpPr>
            <a:spLocks noGrp="1"/>
          </p:cNvSpPr>
          <p:nvPr>
            <p:ph type="body" sz="quarter" idx="28" hasCustomPrompt="1"/>
          </p:nvPr>
        </p:nvSpPr>
        <p:spPr>
          <a:xfrm>
            <a:off x="6413517" y="3333750"/>
            <a:ext cx="2005441" cy="1371600"/>
          </a:xfrm>
        </p:spPr>
        <p:txBody>
          <a:bodyPr lIns="0" tIns="0" rIns="0" bIns="0">
            <a:noAutofit/>
          </a:bodyPr>
          <a:lstStyle>
            <a:lvl1pPr marL="0" indent="0" algn="ctr">
              <a:spcBef>
                <a:spcPts val="1200"/>
              </a:spcBef>
              <a:buNone/>
              <a:defRPr sz="11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sp>
        <p:nvSpPr>
          <p:cNvPr id="30" name="Picture Placeholder 8"/>
          <p:cNvSpPr>
            <a:spLocks noGrp="1"/>
          </p:cNvSpPr>
          <p:nvPr>
            <p:ph type="pic" sz="quarter" idx="29" hasCustomPrompt="1"/>
          </p:nvPr>
        </p:nvSpPr>
        <p:spPr>
          <a:xfrm>
            <a:off x="6152102" y="1428750"/>
            <a:ext cx="2534698" cy="1447800"/>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31" name="Text Placeholder 15"/>
          <p:cNvSpPr>
            <a:spLocks noGrp="1"/>
          </p:cNvSpPr>
          <p:nvPr>
            <p:ph type="body" sz="quarter" idx="30" hasCustomPrompt="1"/>
          </p:nvPr>
        </p:nvSpPr>
        <p:spPr>
          <a:xfrm>
            <a:off x="6421924" y="2958688"/>
            <a:ext cx="1991098" cy="304800"/>
          </a:xfrm>
        </p:spPr>
        <p:txBody>
          <a:bodyPr lIns="0" rIns="0">
            <a:noAutofit/>
          </a:bodyPr>
          <a:lstStyle>
            <a:lvl1pPr marL="0" indent="0" algn="ctr">
              <a:buNone/>
              <a:defRPr sz="2000" b="1" spc="-40" baseline="0"/>
            </a:lvl1pPr>
          </a:lstStyle>
          <a:p>
            <a:pPr lvl="0"/>
            <a:r>
              <a:rPr lang="de-CH" dirty="0" smtClean="0"/>
              <a:t>Project</a:t>
            </a:r>
            <a:endParaRPr lang="en-US" dirty="0"/>
          </a:p>
        </p:txBody>
      </p:sp>
    </p:spTree>
    <p:extLst>
      <p:ext uri="{BB962C8B-B14F-4D97-AF65-F5344CB8AC3E}">
        <p14:creationId xmlns:p14="http://schemas.microsoft.com/office/powerpoint/2010/main" val="39920519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8861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 </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icture Placeholder 8"/>
          <p:cNvSpPr>
            <a:spLocks noGrp="1"/>
          </p:cNvSpPr>
          <p:nvPr>
            <p:ph type="pic" sz="quarter" idx="19" hasCustomPrompt="1"/>
          </p:nvPr>
        </p:nvSpPr>
        <p:spPr>
          <a:xfrm>
            <a:off x="310088" y="1428750"/>
            <a:ext cx="2534698" cy="1229167"/>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16" name="Text Placeholder 15"/>
          <p:cNvSpPr>
            <a:spLocks noGrp="1"/>
          </p:cNvSpPr>
          <p:nvPr>
            <p:ph type="body" sz="quarter" idx="22" hasCustomPrompt="1"/>
          </p:nvPr>
        </p:nvSpPr>
        <p:spPr>
          <a:xfrm>
            <a:off x="216649" y="2718462"/>
            <a:ext cx="2731268" cy="258772"/>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27" name="Picture Placeholder 8"/>
          <p:cNvSpPr>
            <a:spLocks noGrp="1"/>
          </p:cNvSpPr>
          <p:nvPr>
            <p:ph type="pic" sz="quarter" idx="26" hasCustomPrompt="1"/>
          </p:nvPr>
        </p:nvSpPr>
        <p:spPr>
          <a:xfrm>
            <a:off x="3232750" y="1428750"/>
            <a:ext cx="2534698" cy="1229167"/>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28" name="Text Placeholder 15"/>
          <p:cNvSpPr>
            <a:spLocks noGrp="1"/>
          </p:cNvSpPr>
          <p:nvPr>
            <p:ph type="body" sz="quarter" idx="27" hasCustomPrompt="1"/>
          </p:nvPr>
        </p:nvSpPr>
        <p:spPr>
          <a:xfrm>
            <a:off x="3120881" y="2718462"/>
            <a:ext cx="2754480" cy="258772"/>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30" name="Picture Placeholder 8"/>
          <p:cNvSpPr>
            <a:spLocks noGrp="1"/>
          </p:cNvSpPr>
          <p:nvPr>
            <p:ph type="pic" sz="quarter" idx="29" hasCustomPrompt="1"/>
          </p:nvPr>
        </p:nvSpPr>
        <p:spPr>
          <a:xfrm>
            <a:off x="6152102" y="1428750"/>
            <a:ext cx="2534698" cy="1229167"/>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31" name="Text Placeholder 15"/>
          <p:cNvSpPr>
            <a:spLocks noGrp="1"/>
          </p:cNvSpPr>
          <p:nvPr>
            <p:ph type="body" sz="quarter" idx="30" hasCustomPrompt="1"/>
          </p:nvPr>
        </p:nvSpPr>
        <p:spPr>
          <a:xfrm>
            <a:off x="5991197" y="2718462"/>
            <a:ext cx="2852552" cy="258772"/>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51" name="Picture Placeholder 8"/>
          <p:cNvSpPr>
            <a:spLocks noGrp="1"/>
          </p:cNvSpPr>
          <p:nvPr>
            <p:ph type="pic" sz="quarter" idx="31" hasCustomPrompt="1"/>
          </p:nvPr>
        </p:nvSpPr>
        <p:spPr>
          <a:xfrm>
            <a:off x="304802" y="3181350"/>
            <a:ext cx="2534698" cy="1229167"/>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52" name="Text Placeholder 15"/>
          <p:cNvSpPr>
            <a:spLocks noGrp="1"/>
          </p:cNvSpPr>
          <p:nvPr>
            <p:ph type="body" sz="quarter" idx="32" hasCustomPrompt="1"/>
          </p:nvPr>
        </p:nvSpPr>
        <p:spPr>
          <a:xfrm>
            <a:off x="151486" y="4471062"/>
            <a:ext cx="2837374" cy="258772"/>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53" name="Picture Placeholder 8"/>
          <p:cNvSpPr>
            <a:spLocks noGrp="1"/>
          </p:cNvSpPr>
          <p:nvPr>
            <p:ph type="pic" sz="quarter" idx="33" hasCustomPrompt="1"/>
          </p:nvPr>
        </p:nvSpPr>
        <p:spPr>
          <a:xfrm>
            <a:off x="3227464" y="3181350"/>
            <a:ext cx="2534698" cy="1229167"/>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54" name="Text Placeholder 15"/>
          <p:cNvSpPr>
            <a:spLocks noGrp="1"/>
          </p:cNvSpPr>
          <p:nvPr>
            <p:ph type="body" sz="quarter" idx="34" hasCustomPrompt="1"/>
          </p:nvPr>
        </p:nvSpPr>
        <p:spPr>
          <a:xfrm>
            <a:off x="3103485" y="4471062"/>
            <a:ext cx="2778700" cy="258772"/>
          </a:xfrm>
        </p:spPr>
        <p:txBody>
          <a:bodyPr lIns="0" rIns="0">
            <a:noAutofit/>
          </a:bodyPr>
          <a:lstStyle>
            <a:lvl1pPr marL="0" indent="0" algn="ctr">
              <a:buNone/>
              <a:defRPr sz="2000" b="1" spc="-40" baseline="0"/>
            </a:lvl1pPr>
          </a:lstStyle>
          <a:p>
            <a:pPr lvl="0"/>
            <a:r>
              <a:rPr lang="de-CH" dirty="0" smtClean="0"/>
              <a:t>Project</a:t>
            </a:r>
            <a:endParaRPr lang="en-US" dirty="0"/>
          </a:p>
        </p:txBody>
      </p:sp>
      <p:sp>
        <p:nvSpPr>
          <p:cNvPr id="55" name="Picture Placeholder 8"/>
          <p:cNvSpPr>
            <a:spLocks noGrp="1"/>
          </p:cNvSpPr>
          <p:nvPr>
            <p:ph type="pic" sz="quarter" idx="35" hasCustomPrompt="1"/>
          </p:nvPr>
        </p:nvSpPr>
        <p:spPr>
          <a:xfrm>
            <a:off x="6146816" y="3181350"/>
            <a:ext cx="2534698" cy="1229167"/>
          </a:xfrm>
          <a:prstGeom prst="roundRect">
            <a:avLst/>
          </a:prstGeom>
          <a:ln w="25400">
            <a:solidFill>
              <a:schemeClr val="bg1"/>
            </a:solidFill>
          </a:ln>
          <a:effectLst>
            <a:outerShdw blurRad="50800" dist="38100" dir="5400000" algn="t" rotWithShape="0">
              <a:prstClr val="black">
                <a:alpha val="40000"/>
              </a:prstClr>
            </a:outerShdw>
          </a:effectLst>
        </p:spPr>
        <p:txBody>
          <a:bodyPr>
            <a:normAutofit/>
          </a:bodyPr>
          <a:lstStyle>
            <a:lvl1pPr marL="0" indent="0">
              <a:buNone/>
              <a:defRPr sz="1400"/>
            </a:lvl1pPr>
          </a:lstStyle>
          <a:p>
            <a:r>
              <a:rPr lang="de-CH" dirty="0" smtClean="0"/>
              <a:t>Image</a:t>
            </a:r>
            <a:endParaRPr lang="en-US" dirty="0"/>
          </a:p>
        </p:txBody>
      </p:sp>
      <p:sp>
        <p:nvSpPr>
          <p:cNvPr id="56" name="Text Placeholder 15"/>
          <p:cNvSpPr>
            <a:spLocks noGrp="1"/>
          </p:cNvSpPr>
          <p:nvPr>
            <p:ph type="body" sz="quarter" idx="36" hasCustomPrompt="1"/>
          </p:nvPr>
        </p:nvSpPr>
        <p:spPr>
          <a:xfrm>
            <a:off x="5960153" y="4471062"/>
            <a:ext cx="2904068" cy="258772"/>
          </a:xfrm>
        </p:spPr>
        <p:txBody>
          <a:bodyPr lIns="0" rIns="0">
            <a:noAutofit/>
          </a:bodyPr>
          <a:lstStyle>
            <a:lvl1pPr marL="0" indent="0" algn="ctr">
              <a:buNone/>
              <a:defRPr sz="2000" b="1" spc="-40" baseline="0"/>
            </a:lvl1pPr>
          </a:lstStyle>
          <a:p>
            <a:pPr lvl="0"/>
            <a:r>
              <a:rPr lang="de-CH" dirty="0" smtClean="0"/>
              <a:t>Project</a:t>
            </a:r>
            <a:endParaRPr lang="en-US" dirty="0"/>
          </a:p>
        </p:txBody>
      </p:sp>
    </p:spTree>
    <p:extLst>
      <p:ext uri="{BB962C8B-B14F-4D97-AF65-F5344CB8AC3E}">
        <p14:creationId xmlns:p14="http://schemas.microsoft.com/office/powerpoint/2010/main" val="26364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icture Placeholder 2"/>
          <p:cNvSpPr>
            <a:spLocks noGrp="1"/>
          </p:cNvSpPr>
          <p:nvPr>
            <p:ph type="pic" sz="quarter" idx="17" hasCustomPrompt="1"/>
          </p:nvPr>
        </p:nvSpPr>
        <p:spPr>
          <a:xfrm>
            <a:off x="0" y="229714"/>
            <a:ext cx="9144000" cy="4094635"/>
          </a:xfrm>
          <a:noFill/>
          <a:ln w="9525">
            <a:noFill/>
          </a:ln>
          <a:effectLst>
            <a:outerShdw blurRad="50800" dist="38100" dir="5400000" algn="t" rotWithShape="0">
              <a:prstClr val="black">
                <a:alpha val="40000"/>
              </a:prstClr>
            </a:outerShdw>
          </a:effectLst>
        </p:spPr>
        <p:txBody>
          <a:bodyPr/>
          <a:lstStyle>
            <a:lvl1pPr marL="0" indent="0">
              <a:buNone/>
              <a:defRPr sz="1200"/>
            </a:lvl1pPr>
          </a:lstStyle>
          <a:p>
            <a:r>
              <a:rPr lang="de-DE" dirty="0" smtClean="0"/>
              <a:t>Image</a:t>
            </a:r>
            <a:endParaRPr lang="en-US" dirty="0"/>
          </a:p>
        </p:txBody>
      </p:sp>
      <p:sp>
        <p:nvSpPr>
          <p:cNvPr id="10" name="Text Placeholder 9"/>
          <p:cNvSpPr>
            <a:spLocks noGrp="1"/>
          </p:cNvSpPr>
          <p:nvPr>
            <p:ph type="body" sz="quarter" idx="13" hasCustomPrompt="1"/>
          </p:nvPr>
        </p:nvSpPr>
        <p:spPr>
          <a:xfrm>
            <a:off x="340428" y="4483738"/>
            <a:ext cx="4495800" cy="420522"/>
          </a:xfrm>
        </p:spPr>
        <p:txBody>
          <a:bodyPr lIns="0" tIns="0" rIns="0" bIns="0" anchor="ctr">
            <a:normAutofit/>
          </a:bodyPr>
          <a:lstStyle>
            <a:lvl1pPr marL="0" indent="0" algn="l">
              <a:buNone/>
              <a:defRPr sz="2800" spc="-150" baseline="0"/>
            </a:lvl1pPr>
          </a:lstStyle>
          <a:p>
            <a:pPr lvl="0"/>
            <a:r>
              <a:rPr lang="en-US" dirty="0" smtClean="0"/>
              <a:t>Enter Title</a:t>
            </a:r>
            <a:endParaRPr lang="en-US" dirty="0"/>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5" name="Text Placeholder 4"/>
          <p:cNvSpPr>
            <a:spLocks noGrp="1"/>
          </p:cNvSpPr>
          <p:nvPr>
            <p:ph type="body" sz="quarter" idx="16" hasCustomPrompt="1"/>
          </p:nvPr>
        </p:nvSpPr>
        <p:spPr>
          <a:xfrm>
            <a:off x="4947062" y="4409176"/>
            <a:ext cx="3962400" cy="457200"/>
          </a:xfrm>
        </p:spPr>
        <p:txBody>
          <a:bodyPr lIns="0" tIns="0" rIns="0" bIns="0">
            <a:noAutofit/>
          </a:bodyPr>
          <a:lstStyle>
            <a:lvl1pPr marL="0" indent="0" algn="r">
              <a:lnSpc>
                <a:spcPts val="2000"/>
              </a:lnSpc>
              <a:spcBef>
                <a:spcPts val="0"/>
              </a:spcBef>
              <a:buNone/>
              <a:defRPr sz="20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smtClean="0"/>
              <a:t>Text</a:t>
            </a:r>
            <a:endParaRPr lang="en-US" dirty="0"/>
          </a:p>
        </p:txBody>
      </p:sp>
      <p:cxnSp>
        <p:nvCxnSpPr>
          <p:cNvPr id="9" name="Straight Connector 8"/>
          <p:cNvCxnSpPr/>
          <p:nvPr userDrawn="1"/>
        </p:nvCxnSpPr>
        <p:spPr>
          <a:xfrm>
            <a:off x="223114" y="4498848"/>
            <a:ext cx="0" cy="267005"/>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9216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Images Stacked">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136076" y="718782"/>
            <a:ext cx="5550724" cy="420522"/>
          </a:xfrm>
        </p:spPr>
        <p:txBody>
          <a:bodyPr lIns="0" tIns="0" rIns="0" bIns="0" anchor="ctr">
            <a:normAutofit/>
          </a:bodyPr>
          <a:lstStyle>
            <a:lvl1pPr marL="0" indent="0" algn="r">
              <a:buNone/>
              <a:defRPr sz="2800" spc="-150" baseline="0"/>
            </a:lvl1pPr>
          </a:lstStyle>
          <a:p>
            <a:pPr lvl="0"/>
            <a:r>
              <a:rPr lang="en-US" dirty="0" smtClean="0"/>
              <a:t>Enter Title</a:t>
            </a:r>
            <a:endParaRPr lang="en-US" dirty="0"/>
          </a:p>
        </p:txBody>
      </p:sp>
      <p:sp>
        <p:nvSpPr>
          <p:cNvPr id="19" name="TextBox 18"/>
          <p:cNvSpPr txBox="1"/>
          <p:nvPr userDrawn="1"/>
        </p:nvSpPr>
        <p:spPr>
          <a:xfrm>
            <a:off x="762001" y="806640"/>
            <a:ext cx="3581399" cy="228600"/>
          </a:xfrm>
          <a:prstGeom prst="rect">
            <a:avLst/>
          </a:prstGeom>
        </p:spPr>
        <p:txBody>
          <a:bodyPr vert="horz" wrap="square" lIns="91440" tIns="45720" rIns="91440" bIns="45720" rtlCol="0" anchor="ctr">
            <a:noAutofit/>
          </a:bodyPr>
          <a:lstStyle/>
          <a:p>
            <a:r>
              <a:rPr lang="en-US" sz="1600" spc="-100" baseline="0" dirty="0" smtClean="0">
                <a:latin typeface="Kalinga" pitchFamily="34" charset="0"/>
                <a:cs typeface="Kalinga" pitchFamily="34" charset="0"/>
              </a:rPr>
              <a:t>Why is Ellen White </a:t>
            </a:r>
            <a:br>
              <a:rPr lang="en-US" sz="1600" spc="-100" baseline="0" dirty="0" smtClean="0">
                <a:latin typeface="Kalinga" pitchFamily="34" charset="0"/>
                <a:cs typeface="Kalinga" pitchFamily="34" charset="0"/>
              </a:rPr>
            </a:br>
            <a:r>
              <a:rPr lang="en-US" sz="1600" spc="-100" baseline="0" dirty="0" smtClean="0">
                <a:latin typeface="Kalinga" pitchFamily="34" charset="0"/>
                <a:cs typeface="Kalinga" pitchFamily="34" charset="0"/>
              </a:rPr>
              <a:t>a True Prophet?</a:t>
            </a:r>
          </a:p>
        </p:txBody>
      </p:sp>
      <p:sp>
        <p:nvSpPr>
          <p:cNvPr id="23" name="Text Placeholder 22"/>
          <p:cNvSpPr>
            <a:spLocks noGrp="1"/>
          </p:cNvSpPr>
          <p:nvPr>
            <p:ph type="body" sz="quarter" idx="14" hasCustomPrompt="1"/>
          </p:nvPr>
        </p:nvSpPr>
        <p:spPr>
          <a:xfrm>
            <a:off x="76202" y="84314"/>
            <a:ext cx="8991600" cy="114300"/>
          </a:xfrm>
        </p:spPr>
        <p:txBody>
          <a:bodyPr lIns="0" tIns="0" rIns="0" bIns="0" anchor="ctr">
            <a:noAutofit/>
          </a:bodyPr>
          <a:lstStyle>
            <a:lvl1pPr marL="0" indent="0" algn="ctr">
              <a:buNone/>
              <a:defRPr sz="1200" spc="-50" baseline="0">
                <a:solidFill>
                  <a:schemeClr val="bg1">
                    <a:lumMod val="65000"/>
                  </a:schemeClr>
                </a:solidFill>
              </a:defRPr>
            </a:lvl1pPr>
          </a:lstStyle>
          <a:p>
            <a:pPr lvl="0"/>
            <a:r>
              <a:rPr lang="de-DE" dirty="0" smtClean="0"/>
              <a:t>Navigation</a:t>
            </a:r>
            <a:endParaRPr lang="en-US" dirty="0"/>
          </a:p>
        </p:txBody>
      </p:sp>
      <p:sp>
        <p:nvSpPr>
          <p:cNvPr id="25" name="Rectangle 24"/>
          <p:cNvSpPr/>
          <p:nvPr userDrawn="1"/>
        </p:nvSpPr>
        <p:spPr>
          <a:xfrm>
            <a:off x="304802" y="666750"/>
            <a:ext cx="381000" cy="423802"/>
          </a:xfrm>
          <a:prstGeom prst="rect">
            <a:avLst/>
          </a:prstGeom>
          <a:blipFill dpi="0" rotWithShape="1">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icture Placeholder 8"/>
          <p:cNvSpPr>
            <a:spLocks noGrp="1"/>
          </p:cNvSpPr>
          <p:nvPr>
            <p:ph type="pic" sz="quarter" idx="19" hasCustomPrompt="1"/>
          </p:nvPr>
        </p:nvSpPr>
        <p:spPr>
          <a:xfrm>
            <a:off x="1827775" y="1428750"/>
            <a:ext cx="5469611" cy="3124200"/>
          </a:xfrm>
          <a:prstGeom prst="rect">
            <a:avLst/>
          </a:prstGeom>
          <a:ln w="25400">
            <a:solidFill>
              <a:schemeClr val="bg1"/>
            </a:solidFill>
          </a:ln>
          <a:effectLst>
            <a:outerShdw blurRad="63500" dist="50800" dir="5400000" algn="t" rotWithShape="0">
              <a:prstClr val="black">
                <a:alpha val="60000"/>
              </a:prstClr>
            </a:outerShdw>
          </a:effectLst>
        </p:spPr>
        <p:txBody>
          <a:bodyPr>
            <a:normAutofit/>
          </a:bodyPr>
          <a:lstStyle>
            <a:lvl1pPr marL="0" indent="0">
              <a:buNone/>
              <a:defRPr sz="1400"/>
            </a:lvl1pPr>
          </a:lstStyle>
          <a:p>
            <a:r>
              <a:rPr lang="de-CH" dirty="0" smtClean="0"/>
              <a:t>Image 1</a:t>
            </a:r>
          </a:p>
        </p:txBody>
      </p:sp>
      <p:sp>
        <p:nvSpPr>
          <p:cNvPr id="27" name="Picture Placeholder 8"/>
          <p:cNvSpPr>
            <a:spLocks noGrp="1"/>
          </p:cNvSpPr>
          <p:nvPr>
            <p:ph type="pic" sz="quarter" idx="26" hasCustomPrompt="1"/>
          </p:nvPr>
        </p:nvSpPr>
        <p:spPr>
          <a:xfrm rot="-180000">
            <a:off x="1808319" y="1460221"/>
            <a:ext cx="5486400" cy="3133789"/>
          </a:xfrm>
          <a:prstGeom prst="rect">
            <a:avLst/>
          </a:prstGeom>
          <a:ln w="25400">
            <a:solidFill>
              <a:schemeClr val="bg1"/>
            </a:solidFill>
          </a:ln>
          <a:effectLst>
            <a:outerShdw blurRad="63500" dist="50800" dir="5400000" algn="t" rotWithShape="0">
              <a:prstClr val="black">
                <a:alpha val="60000"/>
              </a:prstClr>
            </a:outerShdw>
          </a:effectLst>
        </p:spPr>
        <p:txBody>
          <a:bodyPr>
            <a:normAutofit/>
          </a:bodyPr>
          <a:lstStyle>
            <a:lvl1pPr marL="0" indent="0">
              <a:buNone/>
              <a:defRPr sz="1400"/>
            </a:lvl1pPr>
          </a:lstStyle>
          <a:p>
            <a:r>
              <a:rPr lang="de-CH" dirty="0" smtClean="0"/>
              <a:t>Image 2</a:t>
            </a:r>
          </a:p>
        </p:txBody>
      </p:sp>
      <p:sp>
        <p:nvSpPr>
          <p:cNvPr id="30" name="Picture Placeholder 8"/>
          <p:cNvSpPr>
            <a:spLocks noGrp="1"/>
          </p:cNvSpPr>
          <p:nvPr>
            <p:ph type="pic" sz="quarter" idx="29" hasCustomPrompt="1"/>
          </p:nvPr>
        </p:nvSpPr>
        <p:spPr>
          <a:xfrm rot="120000">
            <a:off x="2051033" y="1447332"/>
            <a:ext cx="5486400" cy="3133789"/>
          </a:xfrm>
          <a:prstGeom prst="rect">
            <a:avLst/>
          </a:prstGeom>
          <a:ln w="25400">
            <a:solidFill>
              <a:schemeClr val="bg1"/>
            </a:solidFill>
          </a:ln>
          <a:effectLst>
            <a:outerShdw blurRad="63500" dist="50800" dir="5400000" algn="t" rotWithShape="0">
              <a:prstClr val="black">
                <a:alpha val="60000"/>
              </a:prstClr>
            </a:outerShdw>
          </a:effectLst>
        </p:spPr>
        <p:txBody>
          <a:bodyPr>
            <a:normAutofit/>
          </a:bodyPr>
          <a:lstStyle>
            <a:lvl1pPr marL="0" indent="0">
              <a:buNone/>
              <a:defRPr sz="1400"/>
            </a:lvl1pPr>
          </a:lstStyle>
          <a:p>
            <a:r>
              <a:rPr lang="de-CH" dirty="0" smtClean="0"/>
              <a:t>Image 3</a:t>
            </a:r>
            <a:endParaRPr lang="en-US" dirty="0"/>
          </a:p>
        </p:txBody>
      </p:sp>
    </p:spTree>
    <p:extLst>
      <p:ext uri="{BB962C8B-B14F-4D97-AF65-F5344CB8AC3E}">
        <p14:creationId xmlns:p14="http://schemas.microsoft.com/office/powerpoint/2010/main" val="25200770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49149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381642" y="4988214"/>
            <a:ext cx="1371600" cy="116176"/>
          </a:xfrm>
          <a:prstGeom prst="rect">
            <a:avLst/>
          </a:prstGeom>
        </p:spPr>
        <p:txBody>
          <a:bodyPr vert="horz" wrap="square" lIns="91440" tIns="45720" rIns="91440" bIns="45720" rtlCol="0" anchor="ctr">
            <a:noAutofit/>
          </a:bodyPr>
          <a:lstStyle/>
          <a:p>
            <a:pPr algn="r"/>
            <a:r>
              <a:rPr lang="en-US" sz="900" b="1" kern="0" spc="-30" baseline="0" dirty="0" smtClean="0">
                <a:solidFill>
                  <a:schemeClr val="bg1">
                    <a:lumMod val="75000"/>
                  </a:schemeClr>
                </a:solidFill>
                <a:latin typeface="Kalinga" pitchFamily="34" charset="0"/>
                <a:cs typeface="Kalinga" pitchFamily="34" charset="0"/>
              </a:rPr>
              <a:t>Ellen G. White Estate</a:t>
            </a:r>
          </a:p>
        </p:txBody>
      </p:sp>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15200" y="4938126"/>
            <a:ext cx="177818" cy="170087"/>
          </a:xfrm>
          <a:prstGeom prst="rect">
            <a:avLst/>
          </a:prstGeom>
        </p:spPr>
      </p:pic>
      <p:cxnSp>
        <p:nvCxnSpPr>
          <p:cNvPr id="19" name="Straight Connector 18"/>
          <p:cNvCxnSpPr/>
          <p:nvPr userDrawn="1"/>
        </p:nvCxnSpPr>
        <p:spPr>
          <a:xfrm>
            <a:off x="0" y="0"/>
            <a:ext cx="9144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5143500"/>
            <a:ext cx="9144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426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2" r:id="rId6"/>
    <p:sldLayoutId id="2147483658" r:id="rId7"/>
    <p:sldLayoutId id="2147483653" r:id="rId8"/>
    <p:sldLayoutId id="2147483654" r:id="rId9"/>
  </p:sldLayoutIdLst>
  <p:timing>
    <p:tnLst>
      <p:par>
        <p:cTn id="1" dur="indefinite" restart="never" nodeType="tmRoot"/>
      </p:par>
    </p:tnLst>
  </p:timing>
  <p:txStyles>
    <p:titleStyle>
      <a:lvl1pPr algn="r" defTabSz="914400" rtl="0" eaLnBrk="1" latinLnBrk="0" hangingPunct="1">
        <a:spcBef>
          <a:spcPct val="0"/>
        </a:spcBef>
        <a:buNone/>
        <a:defRPr sz="3400" kern="1200" spc="-150" baseline="0">
          <a:solidFill>
            <a:schemeClr val="tx1"/>
          </a:solidFill>
          <a:latin typeface="Kalinga" pitchFamily="34" charset="0"/>
          <a:ea typeface="+mj-ea"/>
          <a:cs typeface="Kalinga" pitchFamily="34" charset="0"/>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Kalinga" pitchFamily="34" charset="0"/>
          <a:ea typeface="+mn-ea"/>
          <a:cs typeface="Kalinga"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Kalinga" pitchFamily="34" charset="0"/>
          <a:ea typeface="+mn-ea"/>
          <a:cs typeface="Kalinga"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Kalinga" pitchFamily="34" charset="0"/>
          <a:ea typeface="+mn-ea"/>
          <a:cs typeface="Kalinga"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Kalinga" pitchFamily="34" charset="0"/>
          <a:ea typeface="+mn-ea"/>
          <a:cs typeface="Kalinga"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Kalinga" pitchFamily="34" charset="0"/>
          <a:ea typeface="+mn-ea"/>
          <a:cs typeface="Kaling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b="1" smtClean="0">
                <a:solidFill>
                  <a:schemeClr val="bg1"/>
                </a:solidFill>
              </a:rPr>
              <a:t>A warm welcome to everyone!</a:t>
            </a:r>
            <a:endParaRPr lang="en-US" b="1" dirty="0" smtClean="0">
              <a:solidFill>
                <a:schemeClr val="bg1"/>
              </a:solidFill>
            </a:endParaRPr>
          </a:p>
        </p:txBody>
      </p:sp>
      <p:sp>
        <p:nvSpPr>
          <p:cNvPr id="9" name="TextBox 8"/>
          <p:cNvSpPr txBox="1"/>
          <p:nvPr/>
        </p:nvSpPr>
        <p:spPr>
          <a:xfrm>
            <a:off x="990600" y="1428750"/>
            <a:ext cx="2667000" cy="990600"/>
          </a:xfrm>
          <a:prstGeom prst="rect">
            <a:avLst/>
          </a:prstGeom>
        </p:spPr>
        <p:txBody>
          <a:bodyPr vert="horz" wrap="square" lIns="91440" tIns="45720" rIns="91440" bIns="45720" rtlCol="0" anchor="t">
            <a:normAutofit/>
          </a:bodyPr>
          <a:lstStyle/>
          <a:p>
            <a:endParaRPr lang="en-US" sz="1400" dirty="0" smtClean="0">
              <a:latin typeface="Kalinga" pitchFamily="34" charset="0"/>
              <a:cs typeface="Kalinga" pitchFamily="34" charset="0"/>
            </a:endParaRPr>
          </a:p>
        </p:txBody>
      </p:sp>
      <p:sp>
        <p:nvSpPr>
          <p:cNvPr id="5" name="Text Placeholder 4"/>
          <p:cNvSpPr>
            <a:spLocks noGrp="1"/>
          </p:cNvSpPr>
          <p:nvPr>
            <p:ph type="body" sz="quarter" idx="13"/>
          </p:nvPr>
        </p:nvSpPr>
        <p:spPr/>
        <p:txBody>
          <a:bodyPr>
            <a:normAutofit lnSpcReduction="10000"/>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3983780"/>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p:txBody>
          <a:bodyPr/>
          <a:lstStyle/>
          <a:p>
            <a:r>
              <a:rPr lang="hy-AM" dirty="0" smtClean="0"/>
              <a:t>Թող ամեն քարոզի հիմքը, ամեն երգի թեման լինի փրկության գիտությունը</a:t>
            </a:r>
            <a:r>
              <a:rPr lang="hy-AM" dirty="0"/>
              <a:t>:</a:t>
            </a:r>
            <a:r>
              <a:rPr lang="en-US" dirty="0" smtClean="0"/>
              <a:t> </a:t>
            </a:r>
            <a:r>
              <a:rPr lang="hy-AM" dirty="0" smtClean="0"/>
              <a:t>Թող այն թափվի, որպես ամեն աղոթքի պատասխան</a:t>
            </a:r>
            <a:r>
              <a:rPr lang="hy-AM" dirty="0" smtClean="0"/>
              <a:t>: Ոչ</a:t>
            </a:r>
            <a:r>
              <a:rPr lang="en-US" dirty="0" smtClean="0"/>
              <a:t> </a:t>
            </a:r>
            <a:r>
              <a:rPr lang="hy-AM" dirty="0" smtClean="0"/>
              <a:t>մի բան մի բերեք Հիսուսին լրացնելու համար ձեր քարոզներում...</a:t>
            </a:r>
            <a:endParaRPr lang="en-US" dirty="0" smtClean="0"/>
          </a:p>
          <a:p>
            <a:endParaRPr lang="en-US" sz="1400" b="0" i="1" dirty="0">
              <a:solidFill>
                <a:schemeClr val="tx1">
                  <a:lumMod val="85000"/>
                  <a:lumOff val="15000"/>
                </a:schemeClr>
              </a:solidFill>
            </a:endParaRPr>
          </a:p>
        </p:txBody>
      </p:sp>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en-US" dirty="0" smtClean="0">
                <a:solidFill>
                  <a:schemeClr val="bg1"/>
                </a:solidFill>
              </a:rPr>
              <a:t> </a:t>
            </a:r>
            <a:r>
              <a:rPr lang="hy-AM" dirty="0" smtClean="0">
                <a:solidFill>
                  <a:schemeClr val="bg1"/>
                </a:solidFill>
              </a:rPr>
              <a:t>Հիսուսը</a:t>
            </a:r>
            <a:r>
              <a:rPr lang="en-US" dirty="0" smtClean="0">
                <a:solidFill>
                  <a:schemeClr val="bg1"/>
                </a:solidFill>
              </a:rPr>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15"/>
          <p:cNvSpPr>
            <a:spLocks noGrp="1"/>
          </p:cNvSpPr>
          <p:nvPr>
            <p:ph type="body" sz="quarter" idx="13"/>
          </p:nvPr>
        </p:nvSpPr>
        <p:spPr>
          <a:xfrm>
            <a:off x="3136076" y="718782"/>
            <a:ext cx="5550724" cy="420522"/>
          </a:xfrm>
        </p:spPr>
        <p:txBody>
          <a:bodyPr>
            <a:normAutofit fontScale="85000" lnSpcReduction="10000"/>
          </a:bodyPr>
          <a:lstStyle/>
          <a:p>
            <a:r>
              <a:rPr lang="en-US" dirty="0" smtClean="0"/>
              <a:t>1. </a:t>
            </a:r>
            <a:r>
              <a:rPr lang="hy-AM" dirty="0" smtClean="0"/>
              <a:t>Պետք է ընդունի և բարձրացնի Հիսուսին</a:t>
            </a:r>
            <a:endParaRPr lang="en-US" dirty="0"/>
          </a:p>
        </p:txBody>
      </p:sp>
      <p:pic>
        <p:nvPicPr>
          <p:cNvPr id="5" name="Picture Placeholder 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8732" r="8732"/>
          <a:stretch>
            <a:fillRect/>
          </a:stretch>
        </p:blipFill>
        <p:spPr/>
      </p:pic>
    </p:spTree>
    <p:extLst>
      <p:ext uri="{BB962C8B-B14F-4D97-AF65-F5344CB8AC3E}">
        <p14:creationId xmlns:p14="http://schemas.microsoft.com/office/powerpoint/2010/main" val="368515682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p:txBody>
          <a:bodyPr/>
          <a:lstStyle/>
          <a:p>
            <a:r>
              <a:rPr lang="hy-AM" dirty="0" smtClean="0"/>
              <a:t>...ներկայացրեք Հիսուսին որպես հույսը ապաշխարողի և զորությունը ամեն հավատացյալի: Բացահայտեք խաղաղության ուղին մտահոգվածներին և ընկճվածներին, և ցույց տվեք Փրկչի շնորհը և կատարելությունը:» </a:t>
            </a:r>
            <a:r>
              <a:rPr lang="en-US" dirty="0" smtClean="0"/>
              <a:t>(GW 160)</a:t>
            </a:r>
            <a:endParaRPr lang="en-US" dirty="0"/>
          </a:p>
        </p:txBody>
      </p:sp>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en-US" dirty="0" smtClean="0">
                <a:solidFill>
                  <a:schemeClr val="bg1"/>
                </a:solidFill>
              </a:rPr>
              <a:t> </a:t>
            </a:r>
            <a:r>
              <a:rPr lang="hy-AM" dirty="0" smtClean="0">
                <a:solidFill>
                  <a:schemeClr val="bg1"/>
                </a:solidFill>
              </a:rPr>
              <a:t>Հիսուսը</a:t>
            </a:r>
            <a:r>
              <a:rPr lang="en-US" dirty="0" smtClean="0">
                <a:solidFill>
                  <a:schemeClr val="bg1"/>
                </a:solidFill>
              </a:rPr>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15"/>
          <p:cNvSpPr>
            <a:spLocks noGrp="1"/>
          </p:cNvSpPr>
          <p:nvPr>
            <p:ph type="body" sz="quarter" idx="13"/>
          </p:nvPr>
        </p:nvSpPr>
        <p:spPr>
          <a:xfrm>
            <a:off x="3136076" y="718782"/>
            <a:ext cx="5550724" cy="420522"/>
          </a:xfrm>
        </p:spPr>
        <p:txBody>
          <a:bodyPr>
            <a:normAutofit fontScale="85000" lnSpcReduction="10000"/>
          </a:bodyPr>
          <a:lstStyle/>
          <a:p>
            <a:r>
              <a:rPr lang="en-US" dirty="0" smtClean="0"/>
              <a:t>1. </a:t>
            </a:r>
            <a:r>
              <a:rPr lang="hy-AM" dirty="0" smtClean="0"/>
              <a:t>Պետք է ընդունի և բարձրացնի Հիսուսին</a:t>
            </a:r>
            <a:endParaRPr lang="en-US" dirty="0"/>
          </a:p>
        </p:txBody>
      </p:sp>
      <p:pic>
        <p:nvPicPr>
          <p:cNvPr id="5" name="Picture Placeholder 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8732" r="8732"/>
          <a:stretch>
            <a:fillRect/>
          </a:stretch>
        </p:blipFill>
        <p:spPr/>
      </p:pic>
    </p:spTree>
    <p:extLst>
      <p:ext uri="{BB962C8B-B14F-4D97-AF65-F5344CB8AC3E}">
        <p14:creationId xmlns:p14="http://schemas.microsoft.com/office/powerpoint/2010/main" val="96657300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p:txBody>
          <a:bodyPr/>
          <a:lstStyle/>
          <a:p>
            <a:r>
              <a:rPr lang="en-US" sz="28700" dirty="0" smtClean="0">
                <a:sym typeface="Wingdings"/>
              </a:rPr>
              <a:t></a:t>
            </a:r>
            <a:endParaRPr lang="en-US" dirty="0"/>
          </a:p>
        </p:txBody>
      </p:sp>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en-US" dirty="0" smtClean="0">
                <a:solidFill>
                  <a:schemeClr val="bg1"/>
                </a:solidFill>
              </a:rPr>
              <a:t> </a:t>
            </a:r>
            <a:r>
              <a:rPr lang="hy-AM" dirty="0" smtClean="0">
                <a:solidFill>
                  <a:schemeClr val="bg1"/>
                </a:solidFill>
              </a:rPr>
              <a:t>Հիսուսը</a:t>
            </a:r>
            <a:r>
              <a:rPr lang="en-US" dirty="0" smtClean="0">
                <a:solidFill>
                  <a:schemeClr val="bg1"/>
                </a:solidFill>
              </a:rPr>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pic>
        <p:nvPicPr>
          <p:cNvPr id="4" name="Picture Placeholder 3"/>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8732" r="8732"/>
          <a:stretch>
            <a:fillRect/>
          </a:stretch>
        </p:blipFill>
        <p:spPr/>
      </p:pic>
      <p:sp>
        <p:nvSpPr>
          <p:cNvPr id="11" name="Text Placeholder 15"/>
          <p:cNvSpPr>
            <a:spLocks noGrp="1"/>
          </p:cNvSpPr>
          <p:nvPr>
            <p:ph type="body" sz="quarter" idx="13"/>
          </p:nvPr>
        </p:nvSpPr>
        <p:spPr>
          <a:xfrm>
            <a:off x="3136076" y="718782"/>
            <a:ext cx="5550724" cy="420522"/>
          </a:xfrm>
        </p:spPr>
        <p:txBody>
          <a:bodyPr>
            <a:normAutofit fontScale="85000" lnSpcReduction="10000"/>
          </a:bodyPr>
          <a:lstStyle/>
          <a:p>
            <a:r>
              <a:rPr lang="en-US" dirty="0" smtClean="0"/>
              <a:t>1. </a:t>
            </a:r>
            <a:r>
              <a:rPr lang="hy-AM" dirty="0" smtClean="0"/>
              <a:t>Պետք է ընդունի և բարձրացնի Հիսուսին</a:t>
            </a:r>
            <a:endParaRPr lang="en-US" dirty="0"/>
          </a:p>
        </p:txBody>
      </p:sp>
    </p:spTree>
    <p:extLst>
      <p:ext uri="{BB962C8B-B14F-4D97-AF65-F5344CB8AC3E}">
        <p14:creationId xmlns:p14="http://schemas.microsoft.com/office/powerpoint/2010/main" val="392593848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43200" y="590550"/>
            <a:ext cx="5943600" cy="548754"/>
          </a:xfrm>
        </p:spPr>
        <p:txBody>
          <a:bodyPr>
            <a:normAutofit fontScale="85000" lnSpcReduction="10000"/>
          </a:bodyPr>
          <a:lstStyle/>
          <a:p>
            <a:r>
              <a:rPr lang="en-US" dirty="0" smtClean="0"/>
              <a:t>2. </a:t>
            </a:r>
            <a:r>
              <a:rPr lang="hy-AM" dirty="0" smtClean="0"/>
              <a:t>Պետք է ներդաշնակ լինի Աստվածաշնչի հետ</a:t>
            </a:r>
            <a:endParaRPr lang="en-US" dirty="0"/>
          </a:p>
        </p:txBody>
      </p:sp>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838" r="3838"/>
          <a:stretch>
            <a:fillRect/>
          </a:stretch>
        </p:blipFill>
        <p:spPr/>
      </p:pic>
      <p:sp>
        <p:nvSpPr>
          <p:cNvPr id="9" name="Text Placeholder 8"/>
          <p:cNvSpPr>
            <a:spLocks noGrp="1"/>
          </p:cNvSpPr>
          <p:nvPr>
            <p:ph type="body" sz="quarter" idx="16"/>
          </p:nvPr>
        </p:nvSpPr>
        <p:spPr/>
        <p:txBody>
          <a:bodyPr/>
          <a:lstStyle/>
          <a:p>
            <a:r>
              <a:rPr lang="hy-AM" dirty="0" smtClean="0"/>
              <a:t>«Օրենքին և վկայություններին դիմեք, եթե նրանք չխոսեն այս խոսքի համեմատ, նրանք արշալույս չունեն:» </a:t>
            </a:r>
            <a:r>
              <a:rPr lang="en-US" dirty="0" smtClean="0"/>
              <a:t>(</a:t>
            </a:r>
            <a:r>
              <a:rPr lang="hy-AM" dirty="0" smtClean="0"/>
              <a:t>Ես.</a:t>
            </a:r>
            <a:r>
              <a:rPr lang="en-US" dirty="0" smtClean="0"/>
              <a:t> 8</a:t>
            </a:r>
            <a:r>
              <a:rPr lang="hy-AM" dirty="0" smtClean="0"/>
              <a:t>.</a:t>
            </a:r>
            <a:r>
              <a:rPr lang="en-US" dirty="0" smtClean="0"/>
              <a:t>20)</a:t>
            </a:r>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solidFill>
                  <a:schemeClr val="bg1"/>
                </a:solidFill>
              </a:rPr>
              <a:t>Հակասություններ</a:t>
            </a:r>
            <a:r>
              <a:rPr lang="en-US" dirty="0" smtClean="0">
                <a:solidFill>
                  <a:schemeClr val="bg1"/>
                </a:solidFill>
              </a:rPr>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219407278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838" r="3838"/>
          <a:stretch>
            <a:fillRect/>
          </a:stretch>
        </p:blipFill>
        <p:spPr/>
      </p:pic>
      <p:grpSp>
        <p:nvGrpSpPr>
          <p:cNvPr id="17" name="Group 16"/>
          <p:cNvGrpSpPr/>
          <p:nvPr/>
        </p:nvGrpSpPr>
        <p:grpSpPr>
          <a:xfrm>
            <a:off x="1905000" y="1996127"/>
            <a:ext cx="1676402" cy="1981199"/>
            <a:chOff x="1981199" y="2118756"/>
            <a:chExt cx="1219201" cy="2290771"/>
          </a:xfrm>
        </p:grpSpPr>
        <p:sp>
          <p:nvSpPr>
            <p:cNvPr id="2" name="Flowchart: Process 1"/>
            <p:cNvSpPr/>
            <p:nvPr/>
          </p:nvSpPr>
          <p:spPr>
            <a:xfrm>
              <a:off x="1981200" y="2118756"/>
              <a:ext cx="1219200" cy="331708"/>
            </a:xfrm>
            <a:prstGeom prst="flowChartProcess">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y-AM" sz="2000" dirty="0" smtClean="0"/>
                <a:t>Մովսես</a:t>
              </a:r>
              <a:endParaRPr lang="en-US" sz="2000" dirty="0"/>
            </a:p>
          </p:txBody>
        </p:sp>
        <p:sp>
          <p:nvSpPr>
            <p:cNvPr id="8" name="Flowchart: Process 7"/>
            <p:cNvSpPr/>
            <p:nvPr/>
          </p:nvSpPr>
          <p:spPr>
            <a:xfrm>
              <a:off x="1981200" y="2652156"/>
              <a:ext cx="1219200" cy="309368"/>
            </a:xfrm>
            <a:prstGeom prst="flowChartProcess">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y-AM" sz="2000" dirty="0" smtClean="0"/>
                <a:t>Հեսու</a:t>
              </a:r>
              <a:endParaRPr lang="en-US" sz="2000" dirty="0"/>
            </a:p>
          </p:txBody>
        </p:sp>
        <p:sp>
          <p:nvSpPr>
            <p:cNvPr id="11" name="Flowchart: Process 10"/>
            <p:cNvSpPr/>
            <p:nvPr/>
          </p:nvSpPr>
          <p:spPr>
            <a:xfrm>
              <a:off x="1981199" y="3185556"/>
              <a:ext cx="1219200" cy="287029"/>
            </a:xfrm>
            <a:prstGeom prst="flowChartProcess">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y-AM" dirty="0" smtClean="0"/>
                <a:t>Դատավորներ</a:t>
              </a:r>
              <a:endParaRPr lang="en-US" dirty="0"/>
            </a:p>
          </p:txBody>
        </p:sp>
        <p:sp>
          <p:nvSpPr>
            <p:cNvPr id="12" name="Flowchart: Process 11"/>
            <p:cNvSpPr/>
            <p:nvPr/>
          </p:nvSpPr>
          <p:spPr>
            <a:xfrm>
              <a:off x="1981200" y="4099956"/>
              <a:ext cx="1219200" cy="309571"/>
            </a:xfrm>
            <a:prstGeom prst="flowChartProcess">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y-AM" dirty="0" smtClean="0"/>
                <a:t>Հայտնություն</a:t>
              </a:r>
              <a:endParaRPr lang="en-US" dirty="0"/>
            </a:p>
          </p:txBody>
        </p:sp>
        <p:cxnSp>
          <p:nvCxnSpPr>
            <p:cNvPr id="5" name="Straight Connector 4"/>
            <p:cNvCxnSpPr>
              <a:stCxn id="2" idx="2"/>
              <a:endCxn id="8" idx="0"/>
            </p:cNvCxnSpPr>
            <p:nvPr/>
          </p:nvCxnSpPr>
          <p:spPr>
            <a:xfrm>
              <a:off x="2590800" y="2450464"/>
              <a:ext cx="0" cy="2016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11" idx="0"/>
            </p:cNvCxnSpPr>
            <p:nvPr/>
          </p:nvCxnSpPr>
          <p:spPr>
            <a:xfrm>
              <a:off x="2590800" y="2961524"/>
              <a:ext cx="0" cy="22403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a:endCxn id="12" idx="0"/>
            </p:cNvCxnSpPr>
            <p:nvPr/>
          </p:nvCxnSpPr>
          <p:spPr>
            <a:xfrm>
              <a:off x="2590800" y="3472585"/>
              <a:ext cx="0" cy="627372"/>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5"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solidFill>
                  <a:schemeClr val="bg1"/>
                </a:solidFill>
              </a:rPr>
              <a:t>Հակասություններ</a:t>
            </a:r>
            <a:r>
              <a:rPr lang="en-US" dirty="0" smtClean="0">
                <a:solidFill>
                  <a:schemeClr val="bg1"/>
                </a:solidFill>
              </a:rPr>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8" name="Text Placeholder 5"/>
          <p:cNvSpPr>
            <a:spLocks noGrp="1"/>
          </p:cNvSpPr>
          <p:nvPr>
            <p:ph type="body" sz="quarter" idx="13"/>
          </p:nvPr>
        </p:nvSpPr>
        <p:spPr>
          <a:xfrm>
            <a:off x="2743200" y="590550"/>
            <a:ext cx="5943600" cy="548754"/>
          </a:xfrm>
        </p:spPr>
        <p:txBody>
          <a:bodyPr>
            <a:normAutofit fontScale="85000" lnSpcReduction="10000"/>
          </a:bodyPr>
          <a:lstStyle/>
          <a:p>
            <a:r>
              <a:rPr lang="en-US" dirty="0" smtClean="0"/>
              <a:t>2. </a:t>
            </a:r>
            <a:r>
              <a:rPr lang="hy-AM" dirty="0" smtClean="0"/>
              <a:t>Պետք է ներդաշնակ լինի Աստվածաշնչի հետ</a:t>
            </a:r>
            <a:endParaRPr lang="en-US" dirty="0"/>
          </a:p>
        </p:txBody>
      </p:sp>
    </p:spTree>
    <p:extLst>
      <p:ext uri="{BB962C8B-B14F-4D97-AF65-F5344CB8AC3E}">
        <p14:creationId xmlns:p14="http://schemas.microsoft.com/office/powerpoint/2010/main" val="102242642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838" r="3838"/>
          <a:stretch>
            <a:fillRect/>
          </a:stretch>
        </p:blipFill>
        <p:spPr/>
      </p:pic>
      <p:sp>
        <p:nvSpPr>
          <p:cNvPr id="9" name="Text Placeholder 8"/>
          <p:cNvSpPr>
            <a:spLocks noGrp="1"/>
          </p:cNvSpPr>
          <p:nvPr>
            <p:ph type="body" sz="quarter" idx="16"/>
          </p:nvPr>
        </p:nvSpPr>
        <p:spPr/>
        <p:txBody>
          <a:bodyPr/>
          <a:lstStyle/>
          <a:p>
            <a:r>
              <a:rPr lang="en-US" sz="28700" smtClean="0">
                <a:sym typeface="Wingdings"/>
              </a:rPr>
              <a:t></a:t>
            </a:r>
            <a:endParaRPr lang="en-US" sz="28700" smtClean="0"/>
          </a:p>
          <a:p>
            <a:endParaRPr lang="en-US" dirty="0" smtClean="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solidFill>
                  <a:schemeClr val="bg1"/>
                </a:solidFill>
              </a:rPr>
              <a:t>Հակասություններ</a:t>
            </a:r>
            <a:r>
              <a:rPr lang="en-US" dirty="0" smtClean="0">
                <a:solidFill>
                  <a:schemeClr val="bg1"/>
                </a:solidFill>
              </a:rPr>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1" name="Text Placeholder 5"/>
          <p:cNvSpPr>
            <a:spLocks noGrp="1"/>
          </p:cNvSpPr>
          <p:nvPr>
            <p:ph type="body" sz="quarter" idx="13"/>
          </p:nvPr>
        </p:nvSpPr>
        <p:spPr>
          <a:xfrm>
            <a:off x="2743200" y="590550"/>
            <a:ext cx="5943600" cy="548754"/>
          </a:xfrm>
        </p:spPr>
        <p:txBody>
          <a:bodyPr>
            <a:normAutofit fontScale="85000" lnSpcReduction="10000"/>
          </a:bodyPr>
          <a:lstStyle/>
          <a:p>
            <a:r>
              <a:rPr lang="en-US" dirty="0" smtClean="0"/>
              <a:t>2. </a:t>
            </a:r>
            <a:r>
              <a:rPr lang="hy-AM" dirty="0" smtClean="0"/>
              <a:t>Պետք է ներդաշնակ լինի Աստվածաշնչի հետ</a:t>
            </a:r>
            <a:endParaRPr lang="en-US" dirty="0"/>
          </a:p>
        </p:txBody>
      </p:sp>
    </p:spTree>
    <p:extLst>
      <p:ext uri="{BB962C8B-B14F-4D97-AF65-F5344CB8AC3E}">
        <p14:creationId xmlns:p14="http://schemas.microsoft.com/office/powerpoint/2010/main" val="324859242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7"/>
          </p:nvPr>
        </p:nvPicPr>
        <p:blipFill rotWithShape="1">
          <a:blip r:embed="rId3" cstate="print">
            <a:extLst>
              <a:ext uri="{28A0092B-C50C-407E-A947-70E740481C1C}">
                <a14:useLocalDpi xmlns:a14="http://schemas.microsoft.com/office/drawing/2010/main" val="0"/>
              </a:ext>
            </a:extLst>
          </a:blip>
          <a:srcRect t="5273" b="41160"/>
          <a:stretch/>
        </p:blipFill>
        <p:spPr/>
      </p:pic>
      <p:sp>
        <p:nvSpPr>
          <p:cNvPr id="6" name="Text Placeholder 5"/>
          <p:cNvSpPr>
            <a:spLocks noGrp="1"/>
          </p:cNvSpPr>
          <p:nvPr>
            <p:ph type="body" sz="quarter" idx="13"/>
          </p:nvPr>
        </p:nvSpPr>
        <p:spPr/>
        <p:txBody>
          <a:bodyPr>
            <a:normAutofit lnSpcReduction="10000"/>
          </a:bodyPr>
          <a:lstStyle/>
          <a:p>
            <a:r>
              <a:rPr lang="en-US" dirty="0" smtClean="0"/>
              <a:t>3.</a:t>
            </a:r>
            <a:r>
              <a:rPr lang="hy-AM" dirty="0" smtClean="0"/>
              <a:t> Ապաշխարության կոչ</a:t>
            </a:r>
            <a:endParaRPr lang="en-US" dirty="0"/>
          </a:p>
        </p:txBody>
      </p:sp>
      <p:sp>
        <p:nvSpPr>
          <p:cNvPr id="8" name="Text Placeholder 7"/>
          <p:cNvSpPr>
            <a:spLocks noGrp="1"/>
          </p:cNvSpPr>
          <p:nvPr>
            <p:ph type="body" sz="quarter" idx="16"/>
          </p:nvPr>
        </p:nvSpPr>
        <p:spPr/>
        <p:txBody>
          <a:bodyPr/>
          <a:lstStyle/>
          <a:p>
            <a:endParaRPr lang="en-US"/>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9614078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US" dirty="0" smtClean="0"/>
              <a:t>3. </a:t>
            </a:r>
            <a:r>
              <a:rPr lang="hy-AM" dirty="0" smtClean="0"/>
              <a:t>Ապաշխարության կոչ</a:t>
            </a:r>
            <a:endParaRPr lang="en-US" dirty="0"/>
          </a:p>
        </p:txBody>
      </p:sp>
      <p:sp>
        <p:nvSpPr>
          <p:cNvPr id="6" name="Text Placeholder 5"/>
          <p:cNvSpPr>
            <a:spLocks noGrp="1"/>
          </p:cNvSpPr>
          <p:nvPr>
            <p:ph type="body" sz="quarter" idx="16"/>
          </p:nvPr>
        </p:nvSpPr>
        <p:spPr>
          <a:xfrm>
            <a:off x="4622092" y="1428750"/>
            <a:ext cx="4078356" cy="3276600"/>
          </a:xfrm>
        </p:spPr>
        <p:txBody>
          <a:bodyPr>
            <a:noAutofit/>
          </a:bodyPr>
          <a:lstStyle/>
          <a:p>
            <a:r>
              <a:rPr lang="en-US" dirty="0" smtClean="0"/>
              <a:t>“</a:t>
            </a:r>
            <a:r>
              <a:rPr lang="en-US" baseline="30000" dirty="0" smtClean="0"/>
              <a:t>16</a:t>
            </a:r>
            <a:r>
              <a:rPr lang="en-US" dirty="0" smtClean="0"/>
              <a:t> </a:t>
            </a:r>
            <a:r>
              <a:rPr lang="hy-AM" dirty="0" smtClean="0"/>
              <a:t>Այսպես է ասում Զորաց Տերը. Մի լսեք ձեզ համար մարգարեացող մարգարեների խոսքերին. Նրանք ձեզ խաբում են, նրանք իրենց սրտի տեսիլքն են խոսում, և ոչ թե Տիրոջ բերանից:</a:t>
            </a:r>
            <a:br>
              <a:rPr lang="hy-AM" dirty="0" smtClean="0"/>
            </a:br>
            <a:r>
              <a:rPr lang="en-US" baseline="30000" dirty="0" smtClean="0"/>
              <a:t>17</a:t>
            </a:r>
            <a:r>
              <a:rPr lang="en-US" dirty="0" smtClean="0"/>
              <a:t> </a:t>
            </a:r>
            <a:r>
              <a:rPr lang="hy-AM" dirty="0" smtClean="0"/>
              <a:t>Նրանք ասում ու ասում են ինձ անարգողներին. Տերը խոսեց խաղաղություն է լինելու ձեզ համար</a:t>
            </a:r>
            <a:endParaRPr lang="en-US" b="0" i="1" dirty="0">
              <a:solidFill>
                <a:schemeClr val="tx1">
                  <a:lumMod val="85000"/>
                  <a:lumOff val="15000"/>
                </a:schemeClr>
              </a:solidFill>
            </a:endParaRPr>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969461757"/>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622092" y="1428750"/>
            <a:ext cx="4078356" cy="3276600"/>
          </a:xfrm>
        </p:spPr>
        <p:txBody>
          <a:bodyPr>
            <a:noAutofit/>
          </a:bodyPr>
          <a:lstStyle/>
          <a:p>
            <a:r>
              <a:rPr lang="hy-AM" dirty="0" smtClean="0"/>
              <a:t>և ամեն իր սրտի կամակորությամբ վարվողներին ասում են. Ձեզ վրա չարիք չի գալու...</a:t>
            </a:r>
            <a:endParaRPr lang="en-US" sz="1400" b="0" i="1" dirty="0">
              <a:solidFill>
                <a:schemeClr val="tx1">
                  <a:lumMod val="85000"/>
                  <a:lumOff val="15000"/>
                </a:schemeClr>
              </a:solidFill>
            </a:endParaRPr>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263919186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622092" y="1428750"/>
            <a:ext cx="4078356" cy="3429000"/>
          </a:xfrm>
        </p:spPr>
        <p:txBody>
          <a:bodyPr/>
          <a:lstStyle/>
          <a:p>
            <a:pPr lvl="0"/>
            <a:r>
              <a:rPr lang="en-US" baseline="30000" dirty="0" smtClean="0"/>
              <a:t>21</a:t>
            </a:r>
            <a:r>
              <a:rPr lang="en-US" dirty="0" smtClean="0"/>
              <a:t> </a:t>
            </a:r>
            <a:r>
              <a:rPr lang="hy-AM" dirty="0" smtClean="0"/>
              <a:t>Ես այդ մարգարեներին չեմ ուղարկել, բայց իրանք վազ են տալիս, և ես նրանց հետ չեմ խոսել, բայց իրենք մարգարեանում են: </a:t>
            </a:r>
            <a:br>
              <a:rPr lang="hy-AM" dirty="0" smtClean="0"/>
            </a:br>
            <a:r>
              <a:rPr lang="en-US" baseline="30000" dirty="0" smtClean="0"/>
              <a:t>22</a:t>
            </a:r>
            <a:r>
              <a:rPr lang="en-US" dirty="0" smtClean="0"/>
              <a:t> </a:t>
            </a:r>
            <a:r>
              <a:rPr lang="hy-AM" dirty="0" smtClean="0"/>
              <a:t>Եվ եթե կանգնած լինեին իմ խորհրդումը, այն ժամանակ լսել կտային իմ խոսքերը իմ ժողովրդին, և նրանց ետ կդարձնեին իրենց չար ճանապարհներից, և իրենց չար գործերից:» </a:t>
            </a:r>
            <a:r>
              <a:rPr lang="en-US" dirty="0" smtClean="0"/>
              <a:t>(</a:t>
            </a:r>
            <a:r>
              <a:rPr lang="hy-AM" dirty="0" smtClean="0"/>
              <a:t>Եր.</a:t>
            </a:r>
            <a:r>
              <a:rPr lang="en-US" dirty="0" smtClean="0"/>
              <a:t> 23</a:t>
            </a:r>
            <a:r>
              <a:rPr lang="hy-AM" dirty="0" smtClean="0"/>
              <a:t>.</a:t>
            </a:r>
            <a:r>
              <a:rPr lang="en-US" dirty="0" smtClean="0"/>
              <a:t>16-17,21-22)</a:t>
            </a:r>
            <a:endParaRPr lang="en-US" dirty="0"/>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343236293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ormAutofit lnSpcReduction="10000"/>
          </a:bodyPr>
          <a:lstStyle/>
          <a:p>
            <a:r>
              <a:rPr lang="hy-AM" dirty="0" smtClean="0"/>
              <a:t>Աստված խոստացել է մարգարեներ</a:t>
            </a:r>
            <a:endParaRPr lang="en-US" dirty="0"/>
          </a:p>
        </p:txBody>
      </p:sp>
      <p:sp>
        <p:nvSpPr>
          <p:cNvPr id="8" name="Text Placeholder 7"/>
          <p:cNvSpPr>
            <a:spLocks noGrp="1"/>
          </p:cNvSpPr>
          <p:nvPr>
            <p:ph type="body" sz="quarter" idx="14"/>
          </p:nvPr>
        </p:nvSpPr>
        <p:spPr>
          <a:xfrm>
            <a:off x="0" y="0"/>
            <a:ext cx="9144000" cy="209550"/>
          </a:xfrm>
        </p:spPr>
        <p:txBody>
          <a:bodyPr/>
          <a:lstStyle/>
          <a:p>
            <a:r>
              <a:rPr lang="hy-AM" b="1" dirty="0" smtClean="0">
                <a:solidFill>
                  <a:schemeClr val="bg1"/>
                </a:solidFill>
              </a:rPr>
              <a:t>Խոստում</a:t>
            </a:r>
            <a:r>
              <a:rPr lang="en-US" dirty="0" smtClean="0"/>
              <a:t> </a:t>
            </a:r>
            <a:r>
              <a:rPr lang="hy-AM" dirty="0" smtClean="0"/>
              <a:t> </a:t>
            </a:r>
            <a:r>
              <a:rPr lang="en-US" dirty="0" smtClean="0"/>
              <a:t>          </a:t>
            </a:r>
            <a:r>
              <a:rPr lang="hy-AM" dirty="0" smtClean="0"/>
              <a:t>Հիսուսը</a:t>
            </a:r>
            <a:r>
              <a:rPr lang="en-US" dirty="0" smtClean="0"/>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9"/>
          <p:cNvSpPr>
            <a:spLocks noGrp="1"/>
          </p:cNvSpPr>
          <p:nvPr>
            <p:ph type="body" sz="quarter" idx="16"/>
          </p:nvPr>
        </p:nvSpPr>
        <p:spPr/>
        <p:txBody>
          <a:bodyPr/>
          <a:lstStyle/>
          <a:p>
            <a:r>
              <a:rPr lang="hy-AM" dirty="0" smtClean="0"/>
              <a:t>«Եվ պիտի լինի սրանից հետո, որ Իմ հոգին պիտի թափեմ ամեն մարմնի վրա, և պիտի մարգարեանան ձեր տղերքն ու ձեր աղջկերքը, ձեր ծերերը երազներ պիտի երազեն, ձեր երիտասարդները տեսիլքներ պիտի տեսնեն: Եվ ծառաների ու աղախինների վրա էլ պիտի թափեմ այն օրերը Իմ հոգին:»</a:t>
            </a:r>
            <a:r>
              <a:rPr lang="en-US" dirty="0" smtClean="0"/>
              <a:t> (</a:t>
            </a:r>
            <a:r>
              <a:rPr lang="hy-AM" dirty="0" smtClean="0"/>
              <a:t>Հովել</a:t>
            </a:r>
            <a:r>
              <a:rPr lang="en-US" dirty="0" smtClean="0"/>
              <a:t> 2</a:t>
            </a:r>
            <a:r>
              <a:rPr lang="hy-AM" dirty="0" smtClean="0"/>
              <a:t>.</a:t>
            </a:r>
            <a:r>
              <a:rPr lang="en-US" dirty="0" smtClean="0"/>
              <a:t>28-29)</a:t>
            </a:r>
            <a:endParaRPr lang="en-US" dirty="0"/>
          </a:p>
        </p:txBody>
      </p:sp>
    </p:spTree>
    <p:extLst>
      <p:ext uri="{BB962C8B-B14F-4D97-AF65-F5344CB8AC3E}">
        <p14:creationId xmlns:p14="http://schemas.microsoft.com/office/powerpoint/2010/main" val="133111971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622092" y="1428750"/>
            <a:ext cx="4078356" cy="3276600"/>
          </a:xfrm>
        </p:spPr>
        <p:txBody>
          <a:bodyPr/>
          <a:lstStyle/>
          <a:p>
            <a:r>
              <a:rPr lang="hy-AM" dirty="0" smtClean="0"/>
              <a:t>«Զգուշացեք հապաղումից: Մի հետաձգեք ձեր մեղքերի ներման գործը և սրտի </a:t>
            </a:r>
            <a:r>
              <a:rPr lang="hy-AM" dirty="0" smtClean="0"/>
              <a:t>մաքրությունը </a:t>
            </a:r>
            <a:r>
              <a:rPr lang="hy-AM" dirty="0" smtClean="0"/>
              <a:t>Հիսուսի միջոցով: Ահա թե որտեղ են հազարավորներ սխալվել և կորցրել հավիտենական կյանքը:Ես այստեղ կանգ չեմ առնի կյանքի կարճատևության և անորոշության վրա, այլ կա վիթխարի վտանգ, վտանգ, որը լավ չեն հասկանում</a:t>
            </a:r>
            <a:endParaRPr lang="en-US" sz="1400" dirty="0"/>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420300820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622092" y="1428750"/>
            <a:ext cx="4078356" cy="3276600"/>
          </a:xfrm>
        </p:spPr>
        <p:txBody>
          <a:bodyPr/>
          <a:lstStyle/>
          <a:p>
            <a:r>
              <a:rPr lang="hy-AM" dirty="0" smtClean="0"/>
              <a:t>Կապված Աստծո Սուրբ Հոգու աղերսող ձայնի ստացման հետաձգման հետ, և ընտրելով մնալ մեղքի մեջ... Մեղքը, որքան էլ այն փոքր գնահատվի, կարող է փայփայվել կորցնելով հավիտենականությունը: Այն ինչ մենք չհաղթահարենք, կհաղթահարի մեզ և </a:t>
            </a:r>
            <a:r>
              <a:rPr lang="hy-AM" dirty="0" smtClean="0"/>
              <a:t>կոչնչացնի:» </a:t>
            </a:r>
            <a:r>
              <a:rPr lang="en-US" dirty="0" smtClean="0"/>
              <a:t>(SC 32)</a:t>
            </a:r>
            <a:endParaRPr lang="en-US" dirty="0"/>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347951123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622092" y="1200150"/>
            <a:ext cx="4078356" cy="3124200"/>
          </a:xfrm>
        </p:spPr>
        <p:txBody>
          <a:bodyPr/>
          <a:lstStyle/>
          <a:p>
            <a:r>
              <a:rPr lang="hy-AM" dirty="0" smtClean="0"/>
              <a:t>«Տարիներով ես զգում էի, որ եթե ես կարողանայի ունենալ իմ ընտրությունը և հաճո լինեի նաև Աստծուն, ապա ես ավելի շուտ կուզեի մահանալ, քան թե տեսիլքներ տեսնել, քանի որ ամեն տեսիլք ինձ մեծ պատասխանատվության մեջ է դնում՝ տանելու ապացույցի և նախազգուշացման վկայություններ, որոնք իմ զգացումներին հակառակ էր՝ առաջացնելով անբացատրելի հոգու տանջանքներ:</a:t>
            </a:r>
            <a:endParaRPr lang="en-US" sz="1400" b="0" i="1" dirty="0">
              <a:solidFill>
                <a:schemeClr val="tx1">
                  <a:lumMod val="85000"/>
                  <a:lumOff val="15000"/>
                </a:schemeClr>
              </a:solidFill>
            </a:endParaRPr>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386854711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hy-AM" dirty="0" smtClean="0"/>
              <a:t>Ես երբեք չեմ ցանկացել այս դիրքը, բայց ես չեմ համարձակվում </a:t>
            </a:r>
            <a:r>
              <a:rPr lang="hy-AM" dirty="0" smtClean="0"/>
              <a:t>հակադրվել </a:t>
            </a:r>
            <a:r>
              <a:rPr lang="hy-AM" dirty="0" smtClean="0"/>
              <a:t>Աստծո Հոգուն և </a:t>
            </a:r>
            <a:r>
              <a:rPr lang="hy-AM" dirty="0" smtClean="0"/>
              <a:t>ընտրել </a:t>
            </a:r>
            <a:r>
              <a:rPr lang="hy-AM" dirty="0" smtClean="0"/>
              <a:t>ավելի հեշտ դիրք:»</a:t>
            </a:r>
            <a:r>
              <a:rPr lang="en-US" dirty="0" smtClean="0"/>
              <a:t> (3MR 256)</a:t>
            </a:r>
            <a:endParaRPr lang="en-US" dirty="0"/>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3988" r="398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3347472335"/>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438" r="438"/>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
        <p:nvSpPr>
          <p:cNvPr id="11" name="Text Placeholder 5"/>
          <p:cNvSpPr>
            <a:spLocks noGrp="1"/>
          </p:cNvSpPr>
          <p:nvPr>
            <p:ph type="body" sz="quarter" idx="16"/>
          </p:nvPr>
        </p:nvSpPr>
        <p:spPr>
          <a:xfrm>
            <a:off x="4622092" y="1428750"/>
            <a:ext cx="4078356" cy="3124200"/>
          </a:xfrm>
        </p:spPr>
        <p:txBody>
          <a:bodyPr/>
          <a:lstStyle/>
          <a:p>
            <a:r>
              <a:rPr lang="hy-AM" dirty="0" smtClean="0"/>
              <a:t>Ես երբեք չեմ ցանկացել այս դիրքը, բայց ես չեմ համարձակվում հակադրվելու Աստծո Հոգուն և ընտրելու ավելի հեշտ դիրք:»</a:t>
            </a:r>
            <a:r>
              <a:rPr lang="en-US" dirty="0" smtClean="0"/>
              <a:t> (3MR 256)</a:t>
            </a:r>
            <a:endParaRPr lang="en-US" dirty="0"/>
          </a:p>
        </p:txBody>
      </p:sp>
    </p:spTree>
    <p:extLst>
      <p:ext uri="{BB962C8B-B14F-4D97-AF65-F5344CB8AC3E}">
        <p14:creationId xmlns:p14="http://schemas.microsoft.com/office/powerpoint/2010/main" val="121434486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pPr marL="0" lvl="1" algn="just">
              <a:spcBef>
                <a:spcPts val="1200"/>
              </a:spcBef>
            </a:pPr>
            <a:r>
              <a:rPr lang="en-US" sz="28700" dirty="0" smtClean="0">
                <a:sym typeface="Wingdings"/>
              </a:rPr>
              <a:t></a:t>
            </a:r>
            <a:endParaRPr lang="en-US" dirty="0"/>
          </a:p>
        </p:txBody>
      </p:sp>
      <p:pic>
        <p:nvPicPr>
          <p:cNvPr id="9" name="Picture Placeholder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4014" r="4014"/>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solidFill>
                  <a:schemeClr val="bg1"/>
                </a:solidFill>
              </a:rPr>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1"/>
          <p:cNvSpPr>
            <a:spLocks noGrp="1"/>
          </p:cNvSpPr>
          <p:nvPr>
            <p:ph type="body" sz="quarter" idx="13"/>
          </p:nvPr>
        </p:nvSpPr>
        <p:spPr>
          <a:xfrm>
            <a:off x="3136076" y="718782"/>
            <a:ext cx="5550724" cy="420522"/>
          </a:xfrm>
        </p:spPr>
        <p:txBody>
          <a:bodyPr>
            <a:normAutofit lnSpcReduction="10000"/>
          </a:bodyPr>
          <a:lstStyle/>
          <a:p>
            <a:r>
              <a:rPr lang="en-US" dirty="0" smtClean="0"/>
              <a:t>3. </a:t>
            </a:r>
            <a:r>
              <a:rPr lang="hy-AM" dirty="0" smtClean="0"/>
              <a:t>Ապաշխարության կոչ</a:t>
            </a:r>
            <a:endParaRPr lang="en-US" dirty="0"/>
          </a:p>
        </p:txBody>
      </p:sp>
    </p:spTree>
    <p:extLst>
      <p:ext uri="{BB962C8B-B14F-4D97-AF65-F5344CB8AC3E}">
        <p14:creationId xmlns:p14="http://schemas.microsoft.com/office/powerpoint/2010/main" val="3060787997"/>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19400" y="718782"/>
            <a:ext cx="5867400" cy="420522"/>
          </a:xfrm>
        </p:spPr>
        <p:txBody>
          <a:bodyPr>
            <a:normAutofit fontScale="85000" lnSpcReduction="10000"/>
          </a:bodyPr>
          <a:lstStyle/>
          <a:p>
            <a:r>
              <a:rPr lang="en-US" dirty="0" smtClean="0"/>
              <a:t>4. </a:t>
            </a:r>
            <a:r>
              <a:rPr lang="hy-AM" dirty="0" smtClean="0"/>
              <a:t>Մարգարեությունները պետք է իրագործվեն</a:t>
            </a:r>
            <a:endParaRPr lang="en-US" dirty="0"/>
          </a:p>
        </p:txBody>
      </p:sp>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9346" r="9346"/>
          <a:stretch>
            <a:fillRect/>
          </a:stretch>
        </p:blipFill>
        <p:spPr/>
      </p:pic>
      <p:sp>
        <p:nvSpPr>
          <p:cNvPr id="9" name="Text Placeholder 8"/>
          <p:cNvSpPr>
            <a:spLocks noGrp="1"/>
          </p:cNvSpPr>
          <p:nvPr>
            <p:ph type="body" sz="quarter" idx="16"/>
          </p:nvPr>
        </p:nvSpPr>
        <p:spPr/>
        <p:txBody>
          <a:bodyPr/>
          <a:lstStyle/>
          <a:p>
            <a:r>
              <a:rPr lang="hy-AM" dirty="0" smtClean="0"/>
              <a:t>«Այն մարգարեն, որ խաղաղություն է մարգարեանում, երբոր այն մարգարեի խոսքը կատարվի, այն ժամանակ ճանաչվում է այն մարգարեն, թե ճշմարտապես Տերն է ուղարկել նրան:»</a:t>
            </a:r>
            <a:r>
              <a:rPr lang="en-US" dirty="0" smtClean="0"/>
              <a:t> (</a:t>
            </a:r>
            <a:r>
              <a:rPr lang="hy-AM" dirty="0" smtClean="0"/>
              <a:t>Եր.</a:t>
            </a:r>
            <a:r>
              <a:rPr lang="en-US" dirty="0" smtClean="0"/>
              <a:t> 28</a:t>
            </a:r>
            <a:r>
              <a:rPr lang="hy-AM" dirty="0" smtClean="0"/>
              <a:t>.</a:t>
            </a:r>
            <a:r>
              <a:rPr lang="en-US" dirty="0" smtClean="0"/>
              <a:t>9)</a:t>
            </a:r>
            <a:endParaRPr lang="en-US" dirty="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860860547"/>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7"/>
          </p:nvPr>
        </p:nvPicPr>
        <p:blipFill rotWithShape="1">
          <a:blip r:embed="rId3" cstate="print">
            <a:extLst>
              <a:ext uri="{28A0092B-C50C-407E-A947-70E740481C1C}">
                <a14:useLocalDpi xmlns:a14="http://schemas.microsoft.com/office/drawing/2010/main" val="0"/>
              </a:ext>
            </a:extLst>
          </a:blip>
          <a:srcRect t="24313" b="13137"/>
          <a:stretch/>
        </p:blipFill>
        <p:spPr/>
      </p:pic>
      <p:sp>
        <p:nvSpPr>
          <p:cNvPr id="6" name="Text Placeholder 5"/>
          <p:cNvSpPr>
            <a:spLocks noGrp="1"/>
          </p:cNvSpPr>
          <p:nvPr>
            <p:ph type="body" sz="quarter" idx="13"/>
          </p:nvPr>
        </p:nvSpPr>
        <p:spPr>
          <a:xfrm>
            <a:off x="340428" y="4483738"/>
            <a:ext cx="5907972" cy="420522"/>
          </a:xfrm>
        </p:spPr>
        <p:txBody>
          <a:bodyPr>
            <a:normAutofit fontScale="85000" lnSpcReduction="10000"/>
          </a:bodyPr>
          <a:lstStyle/>
          <a:p>
            <a:r>
              <a:rPr lang="en-US" dirty="0" smtClean="0"/>
              <a:t>4. </a:t>
            </a:r>
            <a:r>
              <a:rPr lang="hy-AM" dirty="0" smtClean="0"/>
              <a:t>Մարգարեությունները պետք է իրագործվեն</a:t>
            </a:r>
            <a:endParaRPr lang="en-US" dirty="0"/>
          </a:p>
        </p:txBody>
      </p:sp>
      <p:sp>
        <p:nvSpPr>
          <p:cNvPr id="8" name="Text Placeholder 7"/>
          <p:cNvSpPr>
            <a:spLocks noGrp="1"/>
          </p:cNvSpPr>
          <p:nvPr>
            <p:ph type="body" sz="quarter" idx="16"/>
          </p:nvPr>
        </p:nvSpPr>
        <p:spPr>
          <a:xfrm>
            <a:off x="6248400" y="4409176"/>
            <a:ext cx="2743200" cy="457200"/>
          </a:xfrm>
        </p:spPr>
        <p:txBody>
          <a:bodyPr/>
          <a:lstStyle/>
          <a:p>
            <a:r>
              <a:rPr lang="en-US" dirty="0" smtClean="0"/>
              <a:t> </a:t>
            </a:r>
            <a:r>
              <a:rPr lang="hy-AM" dirty="0" smtClean="0"/>
              <a:t>«</a:t>
            </a:r>
            <a:r>
              <a:rPr lang="en-US" dirty="0" smtClean="0"/>
              <a:t>Review &amp; Herald</a:t>
            </a:r>
            <a:r>
              <a:rPr lang="hy-AM" dirty="0" smtClean="0"/>
              <a:t>»-ի ավերումը</a:t>
            </a:r>
            <a:endParaRPr lang="en-US" dirty="0"/>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595027429"/>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4458" b="14458"/>
          <a:stretch>
            <a:fillRect/>
          </a:stretch>
        </p:blipFill>
        <p:spPr/>
      </p:pic>
      <p:sp>
        <p:nvSpPr>
          <p:cNvPr id="8" name="Text Placeholder 7"/>
          <p:cNvSpPr>
            <a:spLocks noGrp="1"/>
          </p:cNvSpPr>
          <p:nvPr>
            <p:ph type="body" sz="quarter" idx="16"/>
          </p:nvPr>
        </p:nvSpPr>
        <p:spPr>
          <a:xfrm>
            <a:off x="6172200" y="4409176"/>
            <a:ext cx="2895602" cy="457200"/>
          </a:xfrm>
        </p:spPr>
        <p:txBody>
          <a:bodyPr/>
          <a:lstStyle/>
          <a:p>
            <a:r>
              <a:rPr lang="hy-AM" dirty="0" smtClean="0"/>
              <a:t>Բաթլ Քրիկ առողջարանի ավերումը</a:t>
            </a:r>
            <a:endParaRPr lang="en-US" dirty="0"/>
          </a:p>
        </p:txBody>
      </p:sp>
      <p:sp>
        <p:nvSpPr>
          <p:cNvPr id="9" name="Text Placeholder 5"/>
          <p:cNvSpPr>
            <a:spLocks noGrp="1"/>
          </p:cNvSpPr>
          <p:nvPr>
            <p:ph type="body" sz="quarter" idx="13"/>
          </p:nvPr>
        </p:nvSpPr>
        <p:spPr>
          <a:xfrm>
            <a:off x="340428" y="4483738"/>
            <a:ext cx="5907972" cy="420522"/>
          </a:xfrm>
        </p:spPr>
        <p:txBody>
          <a:bodyPr>
            <a:normAutofit fontScale="85000" lnSpcReduction="10000"/>
          </a:bodyPr>
          <a:lstStyle/>
          <a:p>
            <a:r>
              <a:rPr lang="en-US" dirty="0" smtClean="0"/>
              <a:t>4. </a:t>
            </a:r>
            <a:r>
              <a:rPr lang="hy-AM" dirty="0" smtClean="0"/>
              <a:t>Մարգարեությունները պետք է իրագործվեն</a:t>
            </a:r>
            <a:endParaRPr lang="en-US" dirty="0"/>
          </a:p>
        </p:txBody>
      </p:sp>
      <p:sp>
        <p:nvSpPr>
          <p:cNvPr id="10"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422348530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6208" b="16208"/>
          <a:stretch>
            <a:fillRect/>
          </a:stretch>
        </p:blipFill>
        <p:spPr/>
      </p:pic>
      <p:sp>
        <p:nvSpPr>
          <p:cNvPr id="8" name="Text Placeholder 7"/>
          <p:cNvSpPr>
            <a:spLocks noGrp="1"/>
          </p:cNvSpPr>
          <p:nvPr>
            <p:ph type="body" sz="quarter" idx="16"/>
          </p:nvPr>
        </p:nvSpPr>
        <p:spPr>
          <a:xfrm>
            <a:off x="5943600" y="4409176"/>
            <a:ext cx="2965862" cy="457200"/>
          </a:xfrm>
        </p:spPr>
        <p:txBody>
          <a:bodyPr/>
          <a:lstStyle/>
          <a:p>
            <a:r>
              <a:rPr lang="hy-AM" dirty="0" smtClean="0"/>
              <a:t>Քաղաքացիական պատերազմը</a:t>
            </a:r>
            <a:endParaRPr lang="en-US" dirty="0"/>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5"/>
          <p:cNvSpPr>
            <a:spLocks noGrp="1"/>
          </p:cNvSpPr>
          <p:nvPr>
            <p:ph type="body" sz="quarter" idx="13"/>
          </p:nvPr>
        </p:nvSpPr>
        <p:spPr>
          <a:xfrm>
            <a:off x="340428" y="4483738"/>
            <a:ext cx="5907972" cy="420522"/>
          </a:xfrm>
        </p:spPr>
        <p:txBody>
          <a:bodyPr>
            <a:normAutofit fontScale="85000" lnSpcReduction="1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283173701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874644" y="1428750"/>
            <a:ext cx="4078356" cy="3124200"/>
          </a:xfrm>
        </p:spPr>
        <p:txBody>
          <a:bodyPr/>
          <a:lstStyle/>
          <a:p>
            <a:r>
              <a:rPr lang="hy-AM" dirty="0" smtClean="0"/>
              <a:t>«Զգույշ կացեք մարգարեներից, որ գալիս են ձեզ մոտ ոչխարների հանդերձներով, բայց ներսևանց հափշտակող գայլեր են:»</a:t>
            </a:r>
            <a:r>
              <a:rPr lang="en-US" dirty="0" smtClean="0"/>
              <a:t> </a:t>
            </a:r>
            <a:r>
              <a:rPr lang="hy-AM" dirty="0"/>
              <a:t/>
            </a:r>
            <a:br>
              <a:rPr lang="hy-AM" dirty="0"/>
            </a:br>
            <a:r>
              <a:rPr lang="hy-AM" dirty="0" smtClean="0"/>
              <a:t>                                   </a:t>
            </a:r>
            <a:r>
              <a:rPr lang="en-US" dirty="0" smtClean="0"/>
              <a:t>(</a:t>
            </a:r>
            <a:r>
              <a:rPr lang="hy-AM" dirty="0" smtClean="0"/>
              <a:t>Մաթ.</a:t>
            </a:r>
            <a:r>
              <a:rPr lang="en-US" dirty="0" smtClean="0"/>
              <a:t> 7</a:t>
            </a:r>
            <a:r>
              <a:rPr lang="hy-AM" dirty="0" smtClean="0"/>
              <a:t>.</a:t>
            </a:r>
            <a:r>
              <a:rPr lang="en-US" dirty="0" smtClean="0"/>
              <a:t>15</a:t>
            </a:r>
            <a:r>
              <a:rPr lang="en-US" dirty="0"/>
              <a:t>)</a:t>
            </a:r>
          </a:p>
        </p:txBody>
      </p:sp>
      <p:sp>
        <p:nvSpPr>
          <p:cNvPr id="6" name="Text Placeholder 7"/>
          <p:cNvSpPr>
            <a:spLocks noGrp="1"/>
          </p:cNvSpPr>
          <p:nvPr>
            <p:ph type="body" sz="quarter" idx="14"/>
          </p:nvPr>
        </p:nvSpPr>
        <p:spPr>
          <a:xfrm>
            <a:off x="0" y="0"/>
            <a:ext cx="9144000" cy="209550"/>
          </a:xfrm>
        </p:spPr>
        <p:txBody>
          <a:bodyPr/>
          <a:lstStyle/>
          <a:p>
            <a:r>
              <a:rPr lang="hy-AM" b="1" dirty="0" smtClean="0">
                <a:solidFill>
                  <a:schemeClr val="bg1"/>
                </a:solidFill>
              </a:rPr>
              <a:t>Խոստում</a:t>
            </a:r>
            <a:r>
              <a:rPr lang="en-US" dirty="0" smtClean="0"/>
              <a:t> </a:t>
            </a:r>
            <a:r>
              <a:rPr lang="hy-AM" dirty="0" smtClean="0"/>
              <a:t> </a:t>
            </a:r>
            <a:r>
              <a:rPr lang="en-US" dirty="0" smtClean="0"/>
              <a:t>          </a:t>
            </a:r>
            <a:r>
              <a:rPr lang="hy-AM" dirty="0" smtClean="0"/>
              <a:t>Հիսուսը</a:t>
            </a:r>
            <a:r>
              <a:rPr lang="en-US" dirty="0" smtClean="0"/>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6"/>
          <p:cNvSpPr>
            <a:spLocks noGrp="1"/>
          </p:cNvSpPr>
          <p:nvPr>
            <p:ph type="body" sz="quarter" idx="13"/>
          </p:nvPr>
        </p:nvSpPr>
        <p:spPr>
          <a:xfrm>
            <a:off x="3136076" y="718782"/>
            <a:ext cx="5550724" cy="420522"/>
          </a:xfrm>
        </p:spPr>
        <p:txBody>
          <a:bodyPr>
            <a:normAutofit lnSpcReduction="10000"/>
          </a:bodyPr>
          <a:lstStyle/>
          <a:p>
            <a:r>
              <a:rPr lang="hy-AM" dirty="0" smtClean="0"/>
              <a:t>Աստված խոստացել է մարգարեներ</a:t>
            </a:r>
            <a:endParaRPr lang="en-US" dirty="0"/>
          </a:p>
        </p:txBody>
      </p:sp>
    </p:spTree>
    <p:extLst>
      <p:ext uri="{BB962C8B-B14F-4D97-AF65-F5344CB8AC3E}">
        <p14:creationId xmlns:p14="http://schemas.microsoft.com/office/powerpoint/2010/main" val="4282092954"/>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pic>
        <p:nvPicPr>
          <p:cNvPr id="2" name="Picture Placeholder 1"/>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3551" r="13551"/>
          <a:stretch>
            <a:fillRect/>
          </a:stretch>
        </p:blipFill>
        <p:spPr/>
      </p:pic>
      <p:sp>
        <p:nvSpPr>
          <p:cNvPr id="3" name="Text Placeholder 2"/>
          <p:cNvSpPr>
            <a:spLocks noGrp="1"/>
          </p:cNvSpPr>
          <p:nvPr>
            <p:ph type="body" sz="quarter" idx="16"/>
          </p:nvPr>
        </p:nvSpPr>
        <p:spPr>
          <a:xfrm>
            <a:off x="874644" y="1428750"/>
            <a:ext cx="4078356" cy="3276600"/>
          </a:xfrm>
        </p:spPr>
        <p:txBody>
          <a:bodyPr/>
          <a:lstStyle/>
          <a:p>
            <a:pPr marL="171450" indent="-171450" algn="l">
              <a:buFont typeface="Arial" pitchFamily="34" charset="0"/>
              <a:buChar char="•"/>
            </a:pPr>
            <a:r>
              <a:rPr lang="hy-AM" dirty="0" smtClean="0"/>
              <a:t>Կլինի քաղաքացիական պատերազմ</a:t>
            </a:r>
            <a:endParaRPr lang="en-US" dirty="0" smtClean="0"/>
          </a:p>
          <a:p>
            <a:pPr marL="171450" indent="-171450" algn="l">
              <a:buFont typeface="Arial" pitchFamily="34" charset="0"/>
              <a:buChar char="•"/>
            </a:pPr>
            <a:r>
              <a:rPr lang="hy-AM" dirty="0" smtClean="0"/>
              <a:t>Երկար և դժվար պատերազմ</a:t>
            </a:r>
            <a:endParaRPr lang="en-US" dirty="0" smtClean="0"/>
          </a:p>
          <a:p>
            <a:pPr marL="171450" indent="-171450" algn="l">
              <a:buFont typeface="Arial" pitchFamily="34" charset="0"/>
              <a:buChar char="•"/>
            </a:pPr>
            <a:r>
              <a:rPr lang="hy-AM" dirty="0" smtClean="0"/>
              <a:t>Ծնողները կկորցնեն որդիներին այդ պատերազմի ժամանակ</a:t>
            </a:r>
            <a:endParaRPr lang="en-US" dirty="0" smtClean="0"/>
          </a:p>
          <a:p>
            <a:pPr marL="171450" indent="-171450" algn="l">
              <a:buFont typeface="Arial" pitchFamily="34" charset="0"/>
              <a:buChar char="•"/>
            </a:pPr>
            <a:r>
              <a:rPr lang="hy-AM" dirty="0" smtClean="0"/>
              <a:t>Երկու կողմերն էլ անտարբեր են միմյանց դիրքի մասին</a:t>
            </a:r>
            <a:endParaRPr lang="en-US" dirty="0" smtClean="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06380593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9379" r="9379"/>
          <a:stretch>
            <a:fillRect/>
          </a:stretch>
        </p:blipFill>
        <p:spPr/>
      </p:pic>
      <p:sp>
        <p:nvSpPr>
          <p:cNvPr id="9" name="Text Placeholder 8"/>
          <p:cNvSpPr>
            <a:spLocks noGrp="1"/>
          </p:cNvSpPr>
          <p:nvPr>
            <p:ph type="body" sz="quarter" idx="16"/>
          </p:nvPr>
        </p:nvSpPr>
        <p:spPr/>
        <p:txBody>
          <a:bodyPr/>
          <a:lstStyle/>
          <a:p>
            <a:pPr marL="0" lvl="1" algn="just">
              <a:spcBef>
                <a:spcPts val="1200"/>
              </a:spcBef>
            </a:pPr>
            <a:r>
              <a:rPr lang="en-US" sz="28700" smtClean="0">
                <a:sym typeface="Wingdings"/>
              </a:rPr>
              <a:t></a:t>
            </a:r>
            <a:endParaRPr lang="en-US" sz="28700" dirty="0"/>
          </a:p>
        </p:txBody>
      </p:sp>
      <p:sp>
        <p:nvSpPr>
          <p:cNvPr id="8"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24160184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a:t>
            </a:r>
            <a:r>
              <a:rPr lang="en-US" baseline="30000" dirty="0" smtClean="0"/>
              <a:t>7</a:t>
            </a:r>
            <a:r>
              <a:rPr lang="en-US" dirty="0" smtClean="0"/>
              <a:t> </a:t>
            </a:r>
            <a:r>
              <a:rPr lang="hy-AM" dirty="0" smtClean="0"/>
              <a:t>Ամեն անգամ, որ խոսում եմ մեկ ազգի կամ մեկ թագավորության դեմ, նրան քանդելու, փուլ ածելու և կորցնելու համար,</a:t>
            </a:r>
            <a:br>
              <a:rPr lang="hy-AM" dirty="0" smtClean="0"/>
            </a:br>
            <a:r>
              <a:rPr lang="en-US" baseline="30000" dirty="0" smtClean="0"/>
              <a:t>8</a:t>
            </a:r>
            <a:r>
              <a:rPr lang="hy-AM" baseline="30000" dirty="0"/>
              <a:t> </a:t>
            </a:r>
            <a:r>
              <a:rPr lang="hy-AM" dirty="0"/>
              <a:t> </a:t>
            </a:r>
            <a:r>
              <a:rPr lang="hy-AM" dirty="0" smtClean="0"/>
              <a:t>Եթե այն ազգը դարձի է գալիս իր չարությունից, որի մասին ես խոսել էի, այն ժամանակ ես էլ զղջում եմ այն չարիքի համար, որ խորհել էի նրան անելու համար:</a:t>
            </a:r>
            <a:endParaRPr lang="en-US" sz="1400" b="0" i="1" dirty="0">
              <a:solidFill>
                <a:schemeClr val="tx1">
                  <a:lumMod val="85000"/>
                  <a:lumOff val="15000"/>
                </a:schemeClr>
              </a:solidFill>
            </a:endParaRPr>
          </a:p>
        </p:txBody>
      </p:sp>
      <p:sp>
        <p:nvSpPr>
          <p:cNvPr id="9"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
        <p:nvSpPr>
          <p:cNvPr id="10"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2735846460"/>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en-US" baseline="30000" dirty="0" smtClean="0"/>
              <a:t>9</a:t>
            </a:r>
            <a:r>
              <a:rPr lang="en-US" dirty="0" smtClean="0"/>
              <a:t> </a:t>
            </a:r>
            <a:r>
              <a:rPr lang="hy-AM" dirty="0" smtClean="0"/>
              <a:t>Եվ ամեն անգամ, որ խոսում եմ մեկ ազգի կամ մեկ թագավորության մասին, նրան շինելու և տնկելու համար</a:t>
            </a:r>
            <a:br>
              <a:rPr lang="hy-AM" dirty="0" smtClean="0"/>
            </a:br>
            <a:r>
              <a:rPr lang="en-US" baseline="30000" dirty="0" smtClean="0"/>
              <a:t>10</a:t>
            </a:r>
            <a:r>
              <a:rPr lang="en-US" dirty="0" smtClean="0"/>
              <a:t> </a:t>
            </a:r>
            <a:r>
              <a:rPr lang="hy-AM" dirty="0" smtClean="0"/>
              <a:t>Եթե նա չարություն է անում իմ աչքի առաջին և չի լսում իմ խոսքին, այն ժամանակ ես էլ զղջում եմ այն բարիքի համար, որ ասել էի թե նրան բարիք եմ :» </a:t>
            </a:r>
            <a:r>
              <a:rPr lang="en-US" dirty="0" smtClean="0"/>
              <a:t>(</a:t>
            </a:r>
            <a:r>
              <a:rPr lang="hy-AM" dirty="0" smtClean="0"/>
              <a:t>Եր.</a:t>
            </a:r>
            <a:r>
              <a:rPr lang="en-US" dirty="0" smtClean="0"/>
              <a:t> 18</a:t>
            </a:r>
            <a:r>
              <a:rPr lang="hy-AM" dirty="0" smtClean="0"/>
              <a:t>.</a:t>
            </a:r>
            <a:r>
              <a:rPr lang="en-US" dirty="0" smtClean="0"/>
              <a:t>7-10)</a:t>
            </a:r>
            <a:endParaRPr lang="en-US" dirty="0"/>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2112543585"/>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«Եվ Հովնանը սկսեց քաղաքը մտնել մեկ օրվա ճանապարհ, և քարոզում էր ու ասում. Դեռ քառասուն օր կա, և Նինվեն պիտի կործանվի:»</a:t>
            </a:r>
            <a:r>
              <a:rPr lang="en-US" dirty="0" smtClean="0"/>
              <a:t> (</a:t>
            </a:r>
            <a:r>
              <a:rPr lang="hy-AM" dirty="0" smtClean="0"/>
              <a:t>Հովնան</a:t>
            </a:r>
            <a:r>
              <a:rPr lang="en-US" dirty="0" smtClean="0"/>
              <a:t> 3</a:t>
            </a:r>
            <a:r>
              <a:rPr lang="hy-AM" dirty="0" smtClean="0"/>
              <a:t>.</a:t>
            </a:r>
            <a:r>
              <a:rPr lang="en-US" dirty="0" smtClean="0"/>
              <a:t>4)</a:t>
            </a:r>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1"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341173510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«Եվ Նինվեի մարդիկ հավատացին Աստծուն, և ծոմ հրատարակեցին, և քուրձ հագան մեծերից մինչև պզտիկները:» </a:t>
            </a:r>
            <a:r>
              <a:rPr lang="en-US" dirty="0" smtClean="0"/>
              <a:t>(</a:t>
            </a:r>
            <a:r>
              <a:rPr lang="hy-AM" dirty="0" smtClean="0"/>
              <a:t>Հովնան</a:t>
            </a:r>
            <a:r>
              <a:rPr lang="en-US" dirty="0" smtClean="0"/>
              <a:t> 3</a:t>
            </a:r>
            <a:r>
              <a:rPr lang="hy-AM" dirty="0" smtClean="0"/>
              <a:t>.</a:t>
            </a:r>
            <a:r>
              <a:rPr lang="en-US" dirty="0" smtClean="0"/>
              <a:t>5)</a:t>
            </a:r>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1201786739"/>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«Եվ Աստված տեսավ նրանց գործերը, որ ետ դառան իրենց չար ճանապարհներից, և Աստված զղջաց այն չարյաց մասին, որ ասել էր թե պիտի անի նրանց, և չարավ:»</a:t>
            </a:r>
            <a:r>
              <a:rPr lang="en-US" dirty="0" smtClean="0"/>
              <a:t> (</a:t>
            </a:r>
            <a:r>
              <a:rPr lang="hy-AM" dirty="0" smtClean="0"/>
              <a:t>Հովնան</a:t>
            </a:r>
            <a:r>
              <a:rPr lang="en-US" dirty="0" smtClean="0"/>
              <a:t> 3</a:t>
            </a:r>
            <a:r>
              <a:rPr lang="hy-AM" dirty="0" smtClean="0"/>
              <a:t>.</a:t>
            </a:r>
            <a:r>
              <a:rPr lang="en-US" dirty="0" smtClean="0"/>
              <a:t>10)</a:t>
            </a:r>
            <a:endParaRPr lang="en-US" dirty="0"/>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1201786739"/>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8737" r="8737"/>
          <a:stretch>
            <a:fillRect/>
          </a:stretch>
        </p:blipFill>
        <p:spPr/>
      </p:pic>
      <p:sp>
        <p:nvSpPr>
          <p:cNvPr id="6" name="Text Placeholder 5"/>
          <p:cNvSpPr>
            <a:spLocks noGrp="1"/>
          </p:cNvSpPr>
          <p:nvPr>
            <p:ph type="body" sz="quarter" idx="16"/>
          </p:nvPr>
        </p:nvSpPr>
        <p:spPr/>
        <p:txBody>
          <a:bodyPr/>
          <a:lstStyle/>
          <a:p>
            <a:r>
              <a:rPr lang="hy-AM" dirty="0" smtClean="0"/>
              <a:t>«Ես տեսա մի խումբ մարդկանց ներկա այս համաժողովի ժամանակ:</a:t>
            </a:r>
            <a:r>
              <a:rPr lang="en-US" dirty="0" smtClean="0"/>
              <a:t> </a:t>
            </a:r>
            <a:r>
              <a:rPr lang="hy-AM" dirty="0" smtClean="0"/>
              <a:t>Հրեշտակը ինձ ասաց. «Ոմանք որդերի կեր են, ոմանք վերջին յոթ պատուհասների սուբյեկտ են, ոմանք պիտի կենդանի մնան երկրի վրա և փոխակերպվեն Հիսուսի գալստի ժամանակ:» </a:t>
            </a:r>
            <a:r>
              <a:rPr lang="en-US" dirty="0" smtClean="0"/>
              <a:t>(1T 131)</a:t>
            </a:r>
            <a:endParaRPr lang="en-US" dirty="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2961258786"/>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8737" r="8737"/>
          <a:stretch>
            <a:fillRect/>
          </a:stretch>
        </p:blipFill>
        <p:spPr/>
      </p:pic>
      <p:sp>
        <p:nvSpPr>
          <p:cNvPr id="6" name="Text Placeholder 5"/>
          <p:cNvSpPr>
            <a:spLocks noGrp="1"/>
          </p:cNvSpPr>
          <p:nvPr>
            <p:ph type="body" sz="quarter" idx="16"/>
          </p:nvPr>
        </p:nvSpPr>
        <p:spPr/>
        <p:txBody>
          <a:bodyPr/>
          <a:lstStyle/>
          <a:p>
            <a:r>
              <a:rPr lang="hy-AM" dirty="0" smtClean="0"/>
              <a:t>«Աստծո հրեշտակները մարդկանց ուղված լուրի մեջ ներկայացնում են, որ ժամանակը շատ կարճ է:</a:t>
            </a:r>
            <a:r>
              <a:rPr lang="en-US" dirty="0" smtClean="0"/>
              <a:t> </a:t>
            </a:r>
            <a:r>
              <a:rPr lang="hy-AM" dirty="0" smtClean="0"/>
              <a:t>Այդ մասին ինձ միշտ ներկայացվում է: Ճիշտ է նաև, </a:t>
            </a:r>
            <a:r>
              <a:rPr lang="hy-AM" dirty="0" smtClean="0"/>
              <a:t>ժամանակը ավելի </a:t>
            </a:r>
            <a:r>
              <a:rPr lang="hy-AM" dirty="0" smtClean="0"/>
              <a:t>երկարում է, քան թե մենք սպասում էինք այս լուրի սկզբներում:</a:t>
            </a:r>
            <a:r>
              <a:rPr lang="en-US" dirty="0" smtClean="0"/>
              <a:t> </a:t>
            </a:r>
            <a:r>
              <a:rPr lang="hy-AM" dirty="0" smtClean="0"/>
              <a:t>Մեր Փրկիչը չհայտնվեց շուտ, ինչպես հուսով սպասում էինք: Բայց արդյո՞ք Աստծո Խոսքը սխալվում է:</a:t>
            </a:r>
            <a:r>
              <a:rPr lang="en-US" dirty="0" smtClean="0"/>
              <a:t> </a:t>
            </a:r>
            <a:r>
              <a:rPr lang="hy-AM" dirty="0" smtClean="0"/>
              <a:t>Երբեք</a:t>
            </a:r>
            <a:endParaRPr lang="en-US" sz="1400" b="0" i="1" dirty="0">
              <a:solidFill>
                <a:schemeClr val="tx1">
                  <a:lumMod val="85000"/>
                  <a:lumOff val="15000"/>
                </a:schemeClr>
              </a:solidFill>
            </a:endParaRPr>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1570342980"/>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8737" r="8737"/>
          <a:stretch>
            <a:fillRect/>
          </a:stretch>
        </p:blipFill>
        <p:spPr/>
      </p:pic>
      <p:sp>
        <p:nvSpPr>
          <p:cNvPr id="6" name="Text Placeholder 5"/>
          <p:cNvSpPr>
            <a:spLocks noGrp="1"/>
          </p:cNvSpPr>
          <p:nvPr>
            <p:ph type="body" sz="quarter" idx="16"/>
          </p:nvPr>
        </p:nvSpPr>
        <p:spPr/>
        <p:txBody>
          <a:bodyPr/>
          <a:lstStyle/>
          <a:p>
            <a:r>
              <a:rPr lang="hy-AM" dirty="0" smtClean="0"/>
              <a:t>Մենք պետք է հիշենք, որ Աստծո խոստումները և նախազգուշացումները պայմանական են:</a:t>
            </a:r>
            <a:r>
              <a:rPr lang="ru-RU" dirty="0" smtClean="0"/>
              <a:t> </a:t>
            </a:r>
            <a:r>
              <a:rPr lang="hy-AM" dirty="0" smtClean="0"/>
              <a:t>Աստծո կամքը չէր, որ Հիսուսի գալուստը այսպես ձգձգվեց:</a:t>
            </a:r>
            <a:r>
              <a:rPr lang="en-US" dirty="0" smtClean="0"/>
              <a:t> </a:t>
            </a:r>
            <a:r>
              <a:rPr lang="hy-AM" dirty="0" smtClean="0"/>
              <a:t>Աստված չէր ուզում, որ Իր Իսրայել ժողովուրդը թափառեր 40 տարի անապատում:</a:t>
            </a:r>
            <a:endParaRPr lang="en-US" sz="1400" b="0" i="1" dirty="0">
              <a:solidFill>
                <a:schemeClr val="tx1">
                  <a:lumMod val="85000"/>
                  <a:lumOff val="15000"/>
                </a:schemeClr>
              </a:solidFill>
            </a:endParaRPr>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393889988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874644" y="1428750"/>
            <a:ext cx="4078356" cy="3124200"/>
          </a:xfrm>
        </p:spPr>
        <p:txBody>
          <a:bodyPr/>
          <a:lstStyle/>
          <a:p>
            <a:r>
              <a:rPr lang="hy-AM" dirty="0" smtClean="0"/>
              <a:t>«Մարգարեությունները մի՛ անարգեք: Ամեն բան փորձեք, բարին ամուր բռնեք:»</a:t>
            </a:r>
            <a:r>
              <a:rPr lang="en-US" dirty="0" smtClean="0"/>
              <a:t> </a:t>
            </a:r>
            <a:r>
              <a:rPr lang="en-US" dirty="0"/>
              <a:t>(1 </a:t>
            </a:r>
            <a:r>
              <a:rPr lang="hy-AM" dirty="0" smtClean="0"/>
              <a:t>Թես.</a:t>
            </a:r>
            <a:r>
              <a:rPr lang="en-US" dirty="0" smtClean="0"/>
              <a:t> 5</a:t>
            </a:r>
            <a:r>
              <a:rPr lang="hy-AM" dirty="0" smtClean="0"/>
              <a:t>.</a:t>
            </a:r>
            <a:r>
              <a:rPr lang="en-US" dirty="0" smtClean="0"/>
              <a:t>20-21</a:t>
            </a:r>
            <a:r>
              <a:rPr lang="en-US" dirty="0"/>
              <a:t>)</a:t>
            </a:r>
          </a:p>
          <a:p>
            <a:endParaRPr lang="en-US" dirty="0"/>
          </a:p>
        </p:txBody>
      </p:sp>
      <p:sp>
        <p:nvSpPr>
          <p:cNvPr id="6" name="Text Placeholder 7"/>
          <p:cNvSpPr>
            <a:spLocks noGrp="1"/>
          </p:cNvSpPr>
          <p:nvPr>
            <p:ph type="body" sz="quarter" idx="14"/>
          </p:nvPr>
        </p:nvSpPr>
        <p:spPr>
          <a:xfrm>
            <a:off x="0" y="0"/>
            <a:ext cx="9144000" cy="209550"/>
          </a:xfrm>
        </p:spPr>
        <p:txBody>
          <a:bodyPr/>
          <a:lstStyle/>
          <a:p>
            <a:r>
              <a:rPr lang="hy-AM" b="1" dirty="0" smtClean="0">
                <a:solidFill>
                  <a:schemeClr val="bg1"/>
                </a:solidFill>
              </a:rPr>
              <a:t>Խոստում</a:t>
            </a:r>
            <a:r>
              <a:rPr lang="en-US" dirty="0" smtClean="0"/>
              <a:t> </a:t>
            </a:r>
            <a:r>
              <a:rPr lang="hy-AM" dirty="0" smtClean="0"/>
              <a:t> </a:t>
            </a:r>
            <a:r>
              <a:rPr lang="en-US" dirty="0" smtClean="0"/>
              <a:t>          </a:t>
            </a:r>
            <a:r>
              <a:rPr lang="hy-AM" dirty="0" smtClean="0"/>
              <a:t>Հիսուսը</a:t>
            </a:r>
            <a:r>
              <a:rPr lang="en-US" dirty="0" smtClean="0"/>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6"/>
          <p:cNvSpPr>
            <a:spLocks noGrp="1"/>
          </p:cNvSpPr>
          <p:nvPr>
            <p:ph type="body" sz="quarter" idx="13"/>
          </p:nvPr>
        </p:nvSpPr>
        <p:spPr>
          <a:xfrm>
            <a:off x="3136076" y="718782"/>
            <a:ext cx="5550724" cy="420522"/>
          </a:xfrm>
        </p:spPr>
        <p:txBody>
          <a:bodyPr>
            <a:normAutofit lnSpcReduction="10000"/>
          </a:bodyPr>
          <a:lstStyle/>
          <a:p>
            <a:r>
              <a:rPr lang="hy-AM" dirty="0" smtClean="0"/>
              <a:t>Աստված խոստացել է մարգարեներ</a:t>
            </a:r>
            <a:endParaRPr lang="en-US" dirty="0"/>
          </a:p>
        </p:txBody>
      </p:sp>
    </p:spTree>
    <p:extLst>
      <p:ext uri="{BB962C8B-B14F-4D97-AF65-F5344CB8AC3E}">
        <p14:creationId xmlns:p14="http://schemas.microsoft.com/office/powerpoint/2010/main" val="687068807"/>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8737" r="8737"/>
          <a:stretch>
            <a:fillRect/>
          </a:stretch>
        </p:blipFill>
        <p:spPr/>
      </p:pic>
      <p:sp>
        <p:nvSpPr>
          <p:cNvPr id="6" name="Text Placeholder 5"/>
          <p:cNvSpPr>
            <a:spLocks noGrp="1"/>
          </p:cNvSpPr>
          <p:nvPr>
            <p:ph type="body" sz="quarter" idx="16"/>
          </p:nvPr>
        </p:nvSpPr>
        <p:spPr/>
        <p:txBody>
          <a:bodyPr/>
          <a:lstStyle/>
          <a:p>
            <a:r>
              <a:rPr lang="hy-AM" dirty="0" smtClean="0"/>
              <a:t>Նա խոստացավ նրանց, որ ուղիղ կտանի Քանանի երկիրը, և այնտեղ կհիմնադրի նրանց որպես սուրբ, առողջ ազգ: Բայց նրանք, ում առաջինը քարոզվեց այդ լուրը, անհավատության պատճառով չմտան: Նրանց սրտերը լցված էին բողոքով, ըմբոստությամբ, ատելությամբ</a:t>
            </a:r>
            <a:r>
              <a:rPr lang="en-US" dirty="0" smtClean="0"/>
              <a:t>, </a:t>
            </a:r>
            <a:r>
              <a:rPr lang="hy-AM" dirty="0" smtClean="0"/>
              <a:t>և Նա չկարողացավ իրագործել Իր ուխտը նրանց հետ:»</a:t>
            </a:r>
            <a:r>
              <a:rPr lang="en-US" dirty="0" smtClean="0"/>
              <a:t> </a:t>
            </a:r>
            <a:r>
              <a:rPr lang="en-US" dirty="0"/>
              <a:t>(</a:t>
            </a:r>
            <a:r>
              <a:rPr lang="en-US" dirty="0" err="1"/>
              <a:t>Ev</a:t>
            </a:r>
            <a:r>
              <a:rPr lang="en-US" dirty="0"/>
              <a:t> 695</a:t>
            </a:r>
            <a:r>
              <a:rPr lang="en-US" dirty="0" smtClean="0"/>
              <a:t>)</a:t>
            </a:r>
            <a:endParaRPr lang="en-US" dirty="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solidFill>
                  <a:schemeClr val="bg1"/>
                </a:solidFill>
              </a:rPr>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fontScale="77500" lnSpcReduction="20000"/>
          </a:bodyPr>
          <a:lstStyle/>
          <a:p>
            <a:r>
              <a:rPr lang="en-US" dirty="0" smtClean="0"/>
              <a:t>4. </a:t>
            </a:r>
            <a:r>
              <a:rPr lang="hy-AM" dirty="0" smtClean="0"/>
              <a:t>Մարգարեությունները պետք է իրագործվեն</a:t>
            </a:r>
            <a:endParaRPr lang="en-US" dirty="0"/>
          </a:p>
        </p:txBody>
      </p:sp>
    </p:spTree>
    <p:extLst>
      <p:ext uri="{BB962C8B-B14F-4D97-AF65-F5344CB8AC3E}">
        <p14:creationId xmlns:p14="http://schemas.microsoft.com/office/powerpoint/2010/main" val="769807374"/>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smtClean="0"/>
              <a:t>5. </a:t>
            </a:r>
            <a:r>
              <a:rPr lang="hy-AM" dirty="0" smtClean="0"/>
              <a:t>Բերում է բարի պտուղ</a:t>
            </a:r>
            <a:endParaRPr lang="en-US" dirty="0"/>
          </a:p>
        </p:txBody>
      </p:sp>
      <p:sp>
        <p:nvSpPr>
          <p:cNvPr id="8" name="Text Placeholder 7"/>
          <p:cNvSpPr>
            <a:spLocks noGrp="1"/>
          </p:cNvSpPr>
          <p:nvPr>
            <p:ph type="body" sz="quarter" idx="16"/>
          </p:nvPr>
        </p:nvSpPr>
        <p:spPr/>
        <p:txBody>
          <a:bodyPr/>
          <a:lstStyle/>
          <a:p>
            <a:r>
              <a:rPr lang="hy-AM" dirty="0" smtClean="0"/>
              <a:t>«</a:t>
            </a:r>
            <a:r>
              <a:rPr lang="en-US" baseline="30000" dirty="0" smtClean="0"/>
              <a:t>15</a:t>
            </a:r>
            <a:r>
              <a:rPr lang="en-US" dirty="0" smtClean="0"/>
              <a:t> </a:t>
            </a:r>
            <a:r>
              <a:rPr lang="hy-AM" dirty="0" smtClean="0"/>
              <a:t>Զգույշ կացեք սուտ մարգարեներից, որ գալիս են ձեզ մոտ ոչխարների հանդրեձներով, բայց ներսևանց հափշտակող գայլեր են:</a:t>
            </a:r>
            <a:br>
              <a:rPr lang="hy-AM" dirty="0" smtClean="0"/>
            </a:br>
            <a:r>
              <a:rPr lang="en-US" baseline="30000" dirty="0" smtClean="0"/>
              <a:t>16</a:t>
            </a:r>
            <a:r>
              <a:rPr lang="en-US" dirty="0" smtClean="0"/>
              <a:t> </a:t>
            </a:r>
            <a:r>
              <a:rPr lang="hy-AM" dirty="0" smtClean="0"/>
              <a:t>Իրենց պտուղներից նրանց ճանաչեք. Միթե՞ փշերից խաղող են քաղում կամ տատասկից՝ թուզ:</a:t>
            </a:r>
            <a:br>
              <a:rPr lang="hy-AM" dirty="0" smtClean="0"/>
            </a:br>
            <a:r>
              <a:rPr lang="en-US" baseline="30000" dirty="0" smtClean="0"/>
              <a:t>17 </a:t>
            </a:r>
            <a:r>
              <a:rPr lang="hy-AM" dirty="0" smtClean="0"/>
              <a:t>Այսպես ամեն բարի ծառ բարի պտուղ է բերում, և չար ծառը չար պտուղ է բերում:</a:t>
            </a:r>
            <a:endParaRPr lang="en-US" sz="1400" b="0" i="1" dirty="0">
              <a:solidFill>
                <a:schemeClr val="tx1">
                  <a:lumMod val="85000"/>
                  <a:lumOff val="15000"/>
                </a:schemeClr>
              </a:solidFill>
            </a:endParaRPr>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080" r="1080"/>
          <a:stretch>
            <a:fillRect/>
          </a:stretch>
        </p:blipFill>
        <p:spPr/>
      </p:pic>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3539129484"/>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en-US" baseline="30000" dirty="0" smtClean="0"/>
              <a:t>18</a:t>
            </a:r>
            <a:r>
              <a:rPr lang="en-US" dirty="0" smtClean="0"/>
              <a:t> </a:t>
            </a:r>
            <a:r>
              <a:rPr lang="hy-AM" dirty="0" smtClean="0"/>
              <a:t>Չի կարող բարի ծառը չար պտուղ բերել, ոչ էլ չար ծառը բարի պտուղ բերել:</a:t>
            </a:r>
            <a:br>
              <a:rPr lang="hy-AM" dirty="0" smtClean="0"/>
            </a:br>
            <a:r>
              <a:rPr lang="en-US" baseline="30000" dirty="0" smtClean="0"/>
              <a:t>19</a:t>
            </a:r>
            <a:r>
              <a:rPr lang="en-US" dirty="0" smtClean="0"/>
              <a:t> </a:t>
            </a:r>
            <a:r>
              <a:rPr lang="hy-AM" dirty="0" smtClean="0"/>
              <a:t>Ամեն ծառ, որ բարի պտուղ չի բերում, կտրվում է և կրակի մեջ գցվում:</a:t>
            </a:r>
            <a:br>
              <a:rPr lang="hy-AM" dirty="0" smtClean="0"/>
            </a:br>
            <a:r>
              <a:rPr lang="en-US" baseline="30000" dirty="0" smtClean="0"/>
              <a:t>20</a:t>
            </a:r>
            <a:r>
              <a:rPr lang="en-US" dirty="0" smtClean="0"/>
              <a:t> </a:t>
            </a:r>
            <a:r>
              <a:rPr lang="hy-AM" dirty="0" smtClean="0"/>
              <a:t>Ուրեմն իրենց պտուղներից ճանաչեք նրանց: </a:t>
            </a:r>
            <a:r>
              <a:rPr lang="en-US" dirty="0" smtClean="0"/>
              <a:t>(</a:t>
            </a:r>
            <a:r>
              <a:rPr lang="hy-AM" dirty="0" smtClean="0"/>
              <a:t>Մաթ.</a:t>
            </a:r>
            <a:r>
              <a:rPr lang="en-US" dirty="0" smtClean="0"/>
              <a:t> 7</a:t>
            </a:r>
            <a:r>
              <a:rPr lang="hy-AM" dirty="0" smtClean="0"/>
              <a:t>.</a:t>
            </a:r>
            <a:r>
              <a:rPr lang="en-US" dirty="0" smtClean="0"/>
              <a:t>15-20)</a:t>
            </a:r>
            <a:endParaRPr lang="en-US" dirty="0"/>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080" r="1080"/>
          <a:stretch>
            <a:fillRect/>
          </a:stretch>
        </p:blipFill>
        <p:spPr/>
      </p:pic>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1"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5. </a:t>
            </a:r>
            <a:r>
              <a:rPr lang="hy-AM" dirty="0" smtClean="0"/>
              <a:t>Բերում է բարի պտուղ</a:t>
            </a:r>
            <a:endParaRPr lang="en-US" dirty="0"/>
          </a:p>
        </p:txBody>
      </p:sp>
    </p:spTree>
    <p:extLst>
      <p:ext uri="{BB962C8B-B14F-4D97-AF65-F5344CB8AC3E}">
        <p14:creationId xmlns:p14="http://schemas.microsoft.com/office/powerpoint/2010/main" val="1573512200"/>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3653" b="13653"/>
          <a:stretch>
            <a:fillRect/>
          </a:stretch>
        </p:blipFill>
        <p:spPr>
          <a:xfrm>
            <a:off x="309563" y="1428750"/>
            <a:ext cx="2535237" cy="1171575"/>
          </a:xfrm>
        </p:spPr>
      </p:pic>
      <p:sp>
        <p:nvSpPr>
          <p:cNvPr id="10" name="Text Placeholder 9"/>
          <p:cNvSpPr>
            <a:spLocks noGrp="1"/>
          </p:cNvSpPr>
          <p:nvPr>
            <p:ph type="body" sz="quarter" idx="22"/>
          </p:nvPr>
        </p:nvSpPr>
        <p:spPr>
          <a:xfrm>
            <a:off x="136090" y="2647430"/>
            <a:ext cx="2835710" cy="223182"/>
          </a:xfrm>
        </p:spPr>
        <p:txBody>
          <a:bodyPr/>
          <a:lstStyle/>
          <a:p>
            <a:r>
              <a:rPr lang="hy-AM" sz="1800" dirty="0" smtClean="0"/>
              <a:t>Անդամությունը՝</a:t>
            </a:r>
            <a:r>
              <a:rPr lang="en-US" sz="1800" dirty="0" smtClean="0"/>
              <a:t> 100,000</a:t>
            </a:r>
            <a:endParaRPr lang="en-US" sz="1800" dirty="0"/>
          </a:p>
        </p:txBody>
      </p:sp>
      <p:pic>
        <p:nvPicPr>
          <p:cNvPr id="27" name="Picture Placeholder 26"/>
          <p:cNvPicPr>
            <a:picLocks noGrp="1" noChangeAspect="1"/>
          </p:cNvPicPr>
          <p:nvPr>
            <p:ph type="pic" sz="quarter" idx="26"/>
          </p:nvPr>
        </p:nvPicPr>
        <p:blipFill rotWithShape="1">
          <a:blip r:embed="rId4" cstate="print">
            <a:extLst>
              <a:ext uri="{28A0092B-C50C-407E-A947-70E740481C1C}">
                <a14:useLocalDpi xmlns:a14="http://schemas.microsoft.com/office/drawing/2010/main" val="0"/>
              </a:ext>
            </a:extLst>
          </a:blip>
          <a:srcRect l="490" t="7969" r="490" b="27969"/>
          <a:stretch/>
        </p:blipFill>
        <p:spPr>
          <a:xfrm>
            <a:off x="3232150" y="1428750"/>
            <a:ext cx="2535238" cy="1171575"/>
          </a:xfrm>
        </p:spPr>
      </p:pic>
      <p:sp>
        <p:nvSpPr>
          <p:cNvPr id="13" name="Text Placeholder 12"/>
          <p:cNvSpPr>
            <a:spLocks noGrp="1"/>
          </p:cNvSpPr>
          <p:nvPr>
            <p:ph type="body" sz="quarter" idx="27"/>
          </p:nvPr>
        </p:nvSpPr>
        <p:spPr>
          <a:xfrm>
            <a:off x="3284654" y="2647950"/>
            <a:ext cx="2426934" cy="222662"/>
          </a:xfrm>
        </p:spPr>
        <p:txBody>
          <a:bodyPr/>
          <a:lstStyle/>
          <a:p>
            <a:r>
              <a:rPr lang="hy-AM" sz="1800" dirty="0" smtClean="0"/>
              <a:t>Հրատարակչատներ՝</a:t>
            </a:r>
            <a:r>
              <a:rPr lang="en-US" sz="1800" dirty="0" smtClean="0"/>
              <a:t> 37</a:t>
            </a:r>
            <a:endParaRPr lang="en-US" sz="1800" dirty="0"/>
          </a:p>
        </p:txBody>
      </p:sp>
      <p:pic>
        <p:nvPicPr>
          <p:cNvPr id="28" name="Picture Placeholder 27"/>
          <p:cNvPicPr>
            <a:picLocks noGrp="1" noChangeAspect="1"/>
          </p:cNvPicPr>
          <p:nvPr>
            <p:ph type="pic" sz="quarter" idx="29"/>
          </p:nvPr>
        </p:nvPicPr>
        <p:blipFill>
          <a:blip r:embed="rId5" cstate="print">
            <a:extLst>
              <a:ext uri="{28A0092B-C50C-407E-A947-70E740481C1C}">
                <a14:useLocalDpi xmlns:a14="http://schemas.microsoft.com/office/drawing/2010/main" val="0"/>
              </a:ext>
            </a:extLst>
          </a:blip>
          <a:srcRect t="12122" b="12122"/>
          <a:stretch>
            <a:fillRect/>
          </a:stretch>
        </p:blipFill>
        <p:spPr>
          <a:xfrm>
            <a:off x="6151563" y="1428750"/>
            <a:ext cx="2535237" cy="1171575"/>
          </a:xfrm>
        </p:spPr>
      </p:pic>
      <p:sp>
        <p:nvSpPr>
          <p:cNvPr id="16" name="Text Placeholder 15"/>
          <p:cNvSpPr>
            <a:spLocks noGrp="1"/>
          </p:cNvSpPr>
          <p:nvPr>
            <p:ph type="body" sz="quarter" idx="30"/>
          </p:nvPr>
        </p:nvSpPr>
        <p:spPr>
          <a:xfrm>
            <a:off x="6324600" y="2647430"/>
            <a:ext cx="2209800" cy="223182"/>
          </a:xfrm>
        </p:spPr>
        <p:txBody>
          <a:bodyPr/>
          <a:lstStyle/>
          <a:p>
            <a:r>
              <a:rPr lang="hy-AM" sz="1800" dirty="0" smtClean="0"/>
              <a:t>Առողջարաններ՝</a:t>
            </a:r>
            <a:r>
              <a:rPr lang="en-US" sz="1800" dirty="0" smtClean="0"/>
              <a:t> 34</a:t>
            </a:r>
            <a:endParaRPr lang="en-US" sz="1800" dirty="0"/>
          </a:p>
        </p:txBody>
      </p:sp>
      <p:pic>
        <p:nvPicPr>
          <p:cNvPr id="29" name="Picture Placeholder 2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310896" y="3181350"/>
            <a:ext cx="2535382" cy="1172095"/>
          </a:xfrm>
          <a:prstGeom prst="roundRect">
            <a:avLst/>
          </a:prstGeom>
          <a:ln w="25400">
            <a:solidFill>
              <a:schemeClr val="bg1"/>
            </a:solidFill>
          </a:ln>
          <a:effectLst>
            <a:outerShdw blurRad="50800" dist="38100" dir="5400000" algn="t" rotWithShape="0">
              <a:prstClr val="black">
                <a:alpha val="40000"/>
              </a:prstClr>
            </a:outerShdw>
          </a:effectLst>
        </p:spPr>
      </p:pic>
      <p:sp>
        <p:nvSpPr>
          <p:cNvPr id="30" name="Text Placeholder 9"/>
          <p:cNvSpPr>
            <a:spLocks noGrp="1"/>
          </p:cNvSpPr>
          <p:nvPr>
            <p:ph type="body" sz="quarter" idx="22"/>
          </p:nvPr>
        </p:nvSpPr>
        <p:spPr>
          <a:xfrm>
            <a:off x="0" y="4400550"/>
            <a:ext cx="2971800" cy="222662"/>
          </a:xfrm>
        </p:spPr>
        <p:txBody>
          <a:bodyPr/>
          <a:lstStyle/>
          <a:p>
            <a:r>
              <a:rPr lang="hy-AM" sz="1800" dirty="0" smtClean="0"/>
              <a:t>Քլոջներ և ակադեմիաներ՝</a:t>
            </a:r>
            <a:r>
              <a:rPr lang="en-US" sz="1800" dirty="0" smtClean="0"/>
              <a:t> 70</a:t>
            </a:r>
            <a:endParaRPr lang="en-US" sz="1800" dirty="0"/>
          </a:p>
        </p:txBody>
      </p:sp>
      <p:pic>
        <p:nvPicPr>
          <p:cNvPr id="31" name="Picture Placeholder 2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3236976" y="3181350"/>
            <a:ext cx="2532888" cy="1171575"/>
          </a:xfrm>
          <a:prstGeom prst="roundRect">
            <a:avLst/>
          </a:prstGeom>
          <a:ln w="25400">
            <a:solidFill>
              <a:schemeClr val="bg1"/>
            </a:solidFill>
          </a:ln>
          <a:effectLst>
            <a:outerShdw blurRad="50800" dist="38100" dir="5400000" algn="t" rotWithShape="0">
              <a:prstClr val="black">
                <a:alpha val="40000"/>
              </a:prstClr>
            </a:outerShdw>
          </a:effectLst>
        </p:spPr>
      </p:pic>
      <p:sp>
        <p:nvSpPr>
          <p:cNvPr id="32" name="Text Placeholder 12"/>
          <p:cNvSpPr>
            <a:spLocks noGrp="1"/>
          </p:cNvSpPr>
          <p:nvPr>
            <p:ph type="body" sz="quarter" idx="27"/>
          </p:nvPr>
        </p:nvSpPr>
        <p:spPr>
          <a:xfrm>
            <a:off x="3121071" y="4400550"/>
            <a:ext cx="2754290" cy="222662"/>
          </a:xfrm>
        </p:spPr>
        <p:txBody>
          <a:bodyPr/>
          <a:lstStyle/>
          <a:p>
            <a:r>
              <a:rPr lang="hy-AM" sz="1800" dirty="0" smtClean="0"/>
              <a:t>Տարական դպրոցներ՝</a:t>
            </a:r>
            <a:r>
              <a:rPr lang="en-US" sz="1800" dirty="0" smtClean="0"/>
              <a:t> 510</a:t>
            </a:r>
            <a:endParaRPr lang="en-US" sz="1800" dirty="0"/>
          </a:p>
        </p:txBody>
      </p:sp>
      <p:pic>
        <p:nvPicPr>
          <p:cNvPr id="33" name="Picture Placeholder 2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53912" y="3181350"/>
            <a:ext cx="2532888" cy="1171575"/>
          </a:xfrm>
          <a:prstGeom prst="roundRect">
            <a:avLst/>
          </a:prstGeom>
          <a:ln w="25400">
            <a:solidFill>
              <a:schemeClr val="bg1"/>
            </a:solidFill>
          </a:ln>
          <a:effectLst>
            <a:outerShdw blurRad="50800" dist="38100" dir="5400000" algn="t" rotWithShape="0">
              <a:prstClr val="black">
                <a:alpha val="40000"/>
              </a:prstClr>
            </a:outerShdw>
          </a:effectLst>
        </p:spPr>
      </p:pic>
      <p:sp>
        <p:nvSpPr>
          <p:cNvPr id="34" name="Text Placeholder 15"/>
          <p:cNvSpPr>
            <a:spLocks noGrp="1"/>
          </p:cNvSpPr>
          <p:nvPr>
            <p:ph type="body" sz="quarter" idx="30"/>
          </p:nvPr>
        </p:nvSpPr>
        <p:spPr>
          <a:xfrm>
            <a:off x="6390174" y="4400550"/>
            <a:ext cx="1991098" cy="222662"/>
          </a:xfrm>
        </p:spPr>
        <p:txBody>
          <a:bodyPr/>
          <a:lstStyle/>
          <a:p>
            <a:r>
              <a:rPr lang="hy-AM" sz="1800" dirty="0" smtClean="0"/>
              <a:t>Լեզուներ՝</a:t>
            </a:r>
            <a:r>
              <a:rPr lang="en-US" sz="1800" dirty="0" smtClean="0"/>
              <a:t> 36</a:t>
            </a:r>
            <a:endParaRPr lang="en-US" sz="1800" dirty="0"/>
          </a:p>
        </p:txBody>
      </p:sp>
      <p:sp>
        <p:nvSpPr>
          <p:cNvPr id="1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9"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5. </a:t>
            </a:r>
            <a:r>
              <a:rPr lang="hy-AM" dirty="0" smtClean="0"/>
              <a:t>Բերում է բարի պտուղ</a:t>
            </a:r>
            <a:endParaRPr lang="en-US" dirty="0"/>
          </a:p>
        </p:txBody>
      </p:sp>
    </p:spTree>
    <p:extLst>
      <p:ext uri="{BB962C8B-B14F-4D97-AF65-F5344CB8AC3E}">
        <p14:creationId xmlns:p14="http://schemas.microsoft.com/office/powerpoint/2010/main" val="2770467668"/>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hy-AM" dirty="0" smtClean="0"/>
              <a:t>«</a:t>
            </a:r>
            <a:r>
              <a:rPr lang="hy-AM" dirty="0" smtClean="0"/>
              <a:t>Թաղման </a:t>
            </a:r>
            <a:r>
              <a:rPr lang="hy-AM" dirty="0" smtClean="0"/>
              <a:t>արարողության ժամանակ խոսնակների հղումը լսարանին հետևյալն էր, որ Էլեն Ուայթի </a:t>
            </a:r>
            <a:r>
              <a:rPr lang="hy-AM" dirty="0" smtClean="0"/>
              <a:t>ամենամնայուն </a:t>
            </a:r>
            <a:r>
              <a:rPr lang="hy-AM" dirty="0" smtClean="0"/>
              <a:t>հուշարձանը, բացի նրա աստվածավախ կյանքից և խոսելաոճից, նրա թողարկած աշխատություններն են, որը բերում է ամենամաքուր բարոյականության, </a:t>
            </a:r>
            <a:endParaRPr lang="en-US" sz="1400" b="0" i="1" dirty="0">
              <a:solidFill>
                <a:schemeClr val="tx1">
                  <a:lumMod val="85000"/>
                  <a:lumOff val="15000"/>
                </a:schemeClr>
              </a:solidFill>
            </a:endParaRPr>
          </a:p>
        </p:txBody>
      </p:sp>
      <p:pic>
        <p:nvPicPr>
          <p:cNvPr id="8" name="Picture Placeholder 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7453" r="7453"/>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5. </a:t>
            </a:r>
            <a:r>
              <a:rPr lang="hy-AM" dirty="0" smtClean="0"/>
              <a:t>Բերում է բարի պտուղ</a:t>
            </a:r>
            <a:endParaRPr lang="en-US" dirty="0"/>
          </a:p>
        </p:txBody>
      </p:sp>
    </p:spTree>
    <p:extLst>
      <p:ext uri="{BB962C8B-B14F-4D97-AF65-F5344CB8AC3E}">
        <p14:creationId xmlns:p14="http://schemas.microsoft.com/office/powerpoint/2010/main" val="156661286"/>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hy-AM" dirty="0" smtClean="0"/>
              <a:t>ուղեկացում դեպի Քրիստոսը և Աստվածաշունչը, և բերում մխիթարություն ու քաջալերում թուլասրտներին:</a:t>
            </a:r>
            <a:r>
              <a:rPr lang="en-US" dirty="0" smtClean="0"/>
              <a:t> </a:t>
            </a:r>
            <a:r>
              <a:rPr lang="hy-AM" dirty="0" smtClean="0"/>
              <a:t>«Նա արեց այն, ինչ կարող էր, և հիմա նրա մահից հետո նա դեռ խոսում է»:»</a:t>
            </a:r>
            <a:r>
              <a:rPr lang="en-US" dirty="0" smtClean="0"/>
              <a:t> </a:t>
            </a:r>
            <a:r>
              <a:rPr lang="en-US" dirty="0"/>
              <a:t>(WV 550)</a:t>
            </a:r>
          </a:p>
        </p:txBody>
      </p:sp>
      <p:pic>
        <p:nvPicPr>
          <p:cNvPr id="8" name="Picture Placeholder 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7453" r="7453"/>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5. </a:t>
            </a:r>
            <a:r>
              <a:rPr lang="hy-AM" dirty="0" smtClean="0"/>
              <a:t>Բերում է բարի պտուղ</a:t>
            </a:r>
            <a:endParaRPr lang="en-US" dirty="0"/>
          </a:p>
        </p:txBody>
      </p:sp>
    </p:spTree>
    <p:extLst>
      <p:ext uri="{BB962C8B-B14F-4D97-AF65-F5344CB8AC3E}">
        <p14:creationId xmlns:p14="http://schemas.microsoft.com/office/powerpoint/2010/main" val="340668119"/>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pPr algn="l">
              <a:tabLst>
                <a:tab pos="457200" algn="l"/>
                <a:tab pos="2565400" algn="l"/>
              </a:tabLst>
            </a:pPr>
            <a:r>
              <a:rPr lang="hy-AM" sz="1800" dirty="0" smtClean="0"/>
              <a:t>Եկեղեցիներ՝</a:t>
            </a:r>
            <a:r>
              <a:rPr lang="en-US" sz="1800" dirty="0" smtClean="0"/>
              <a:t>	71,048</a:t>
            </a:r>
            <a:br>
              <a:rPr lang="en-US" sz="1800" dirty="0" smtClean="0"/>
            </a:br>
            <a:r>
              <a:rPr lang="hy-AM" sz="1800" dirty="0" smtClean="0"/>
              <a:t>Անդամությունը՝</a:t>
            </a:r>
            <a:r>
              <a:rPr lang="en-US" sz="1800" dirty="0" smtClean="0"/>
              <a:t>	17,214,683</a:t>
            </a:r>
            <a:br>
              <a:rPr lang="en-US" sz="1800" dirty="0" smtClean="0"/>
            </a:br>
            <a:r>
              <a:rPr lang="hy-AM" sz="1800" dirty="0" smtClean="0"/>
              <a:t>Ներկայությունը՝</a:t>
            </a:r>
            <a:r>
              <a:rPr lang="en-US" sz="1800" dirty="0" smtClean="0"/>
              <a:t>	209 (of 232)</a:t>
            </a:r>
            <a:br>
              <a:rPr lang="en-US" sz="1800" dirty="0" smtClean="0"/>
            </a:br>
            <a:r>
              <a:rPr lang="hy-AM" sz="1800" dirty="0" smtClean="0"/>
              <a:t>Դպրոցները՝</a:t>
            </a:r>
            <a:r>
              <a:rPr lang="en-US" sz="1800" dirty="0" smtClean="0"/>
              <a:t>	7,806</a:t>
            </a:r>
            <a:br>
              <a:rPr lang="en-US" sz="1800" dirty="0" smtClean="0"/>
            </a:br>
            <a:r>
              <a:rPr lang="hy-AM" sz="1800" dirty="0" smtClean="0"/>
              <a:t>Առողջ., հիվանդանոց՝</a:t>
            </a:r>
            <a:r>
              <a:rPr lang="en-US" sz="1800" dirty="0" smtClean="0"/>
              <a:t> 	173</a:t>
            </a:r>
            <a:br>
              <a:rPr lang="en-US" sz="1800" dirty="0" smtClean="0"/>
            </a:br>
            <a:r>
              <a:rPr lang="hy-AM" sz="1800" dirty="0" smtClean="0"/>
              <a:t>Բժշկական կենտրոններ՝</a:t>
            </a:r>
            <a:r>
              <a:rPr lang="en-US" sz="1800" dirty="0" smtClean="0"/>
              <a:t>	14</a:t>
            </a:r>
            <a:br>
              <a:rPr lang="en-US" sz="1800" dirty="0" smtClean="0"/>
            </a:br>
            <a:r>
              <a:rPr lang="hy-AM" sz="1800" dirty="0" smtClean="0"/>
              <a:t>Հրատարակչատներ՝</a:t>
            </a:r>
            <a:r>
              <a:rPr lang="en-US" sz="1800" dirty="0" smtClean="0"/>
              <a:t>	63</a:t>
            </a:r>
            <a:br>
              <a:rPr lang="en-US" sz="1800" dirty="0" smtClean="0"/>
            </a:br>
            <a:endParaRPr lang="en-US" sz="1800" dirty="0"/>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080" r="1080"/>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5. </a:t>
            </a:r>
            <a:r>
              <a:rPr lang="hy-AM" dirty="0" smtClean="0"/>
              <a:t>Բերում է բարի պտուղ</a:t>
            </a:r>
            <a:endParaRPr lang="en-US" dirty="0"/>
          </a:p>
        </p:txBody>
      </p:sp>
    </p:spTree>
    <p:extLst>
      <p:ext uri="{BB962C8B-B14F-4D97-AF65-F5344CB8AC3E}">
        <p14:creationId xmlns:p14="http://schemas.microsoft.com/office/powerpoint/2010/main" val="105991580"/>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pPr marL="0" lvl="1" algn="just">
              <a:spcBef>
                <a:spcPts val="1200"/>
              </a:spcBef>
            </a:pPr>
            <a:r>
              <a:rPr lang="en-US" sz="28700" smtClean="0">
                <a:sym typeface="Wingdings"/>
              </a:rPr>
              <a:t></a:t>
            </a:r>
            <a:endParaRPr lang="en-US" sz="28700" dirty="0"/>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080" r="1080"/>
          <a:stretch>
            <a:fillRect/>
          </a:stretch>
        </p:blipFill>
        <p:spPr/>
      </p:pic>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solidFill>
                  <a:schemeClr val="bg1"/>
                </a:solidFill>
              </a:rPr>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1"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5. </a:t>
            </a:r>
            <a:r>
              <a:rPr lang="hy-AM" dirty="0" smtClean="0"/>
              <a:t>Բերում է բարի պտուղ</a:t>
            </a:r>
            <a:endParaRPr lang="en-US" dirty="0"/>
          </a:p>
        </p:txBody>
      </p:sp>
    </p:spTree>
    <p:extLst>
      <p:ext uri="{BB962C8B-B14F-4D97-AF65-F5344CB8AC3E}">
        <p14:creationId xmlns:p14="http://schemas.microsoft.com/office/powerpoint/2010/main" val="112633518"/>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smtClean="0"/>
              <a:t>6. </a:t>
            </a:r>
            <a:r>
              <a:rPr lang="hy-AM" dirty="0" smtClean="0"/>
              <a:t>Ստանում է տեսիլքներ և երազներ</a:t>
            </a:r>
            <a:endParaRPr lang="en-US" dirty="0"/>
          </a:p>
        </p:txBody>
      </p:sp>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4427" r="4427"/>
          <a:stretch>
            <a:fillRect/>
          </a:stretch>
        </p:blipFill>
        <p:spPr/>
      </p:pic>
      <p:sp>
        <p:nvSpPr>
          <p:cNvPr id="9" name="Text Placeholder 8"/>
          <p:cNvSpPr>
            <a:spLocks noGrp="1"/>
          </p:cNvSpPr>
          <p:nvPr>
            <p:ph type="body" sz="quarter" idx="16"/>
          </p:nvPr>
        </p:nvSpPr>
        <p:spPr/>
        <p:txBody>
          <a:bodyPr/>
          <a:lstStyle/>
          <a:p>
            <a:r>
              <a:rPr lang="hy-AM" dirty="0" smtClean="0"/>
              <a:t>«Եվ ասաց. Հիմա Իմ խոսքը լսեք, եթե ձեզանից մեկը մարգարե լինի, ես Եհովաս Ինձ տեսիլքի մեջ կճանաչեցնեմ նրան, կամ երազով կխոսեմ նրա հետ:»</a:t>
            </a:r>
            <a:r>
              <a:rPr lang="en-US" dirty="0" smtClean="0"/>
              <a:t> (</a:t>
            </a:r>
            <a:r>
              <a:rPr lang="en-US" dirty="0" err="1" smtClean="0"/>
              <a:t>Num</a:t>
            </a:r>
            <a:r>
              <a:rPr lang="en-US" dirty="0" smtClean="0"/>
              <a:t> 12:6)</a:t>
            </a:r>
            <a:endParaRPr lang="en-US" dirty="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solidFill>
                  <a:schemeClr val="bg1"/>
                </a:solidFill>
              </a:rPr>
              <a:t>Տեսիլք և երազ</a:t>
            </a:r>
            <a:r>
              <a:rPr lang="en-US" dirty="0" smtClean="0">
                <a:solidFill>
                  <a:schemeClr val="bg1"/>
                </a:solidFill>
              </a:rPr>
              <a:t>        </a:t>
            </a:r>
            <a:r>
              <a:rPr lang="hy-AM" dirty="0" smtClean="0"/>
              <a:t>Դրսևորումը</a:t>
            </a:r>
            <a:endParaRPr lang="en-US" dirty="0"/>
          </a:p>
        </p:txBody>
      </p:sp>
    </p:spTree>
    <p:extLst>
      <p:ext uri="{BB962C8B-B14F-4D97-AF65-F5344CB8AC3E}">
        <p14:creationId xmlns:p14="http://schemas.microsoft.com/office/powerpoint/2010/main" val="881846154"/>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4427" r="4427"/>
          <a:stretch>
            <a:fillRect/>
          </a:stretch>
        </p:blipFill>
        <p:spPr/>
      </p:pic>
      <p:sp>
        <p:nvSpPr>
          <p:cNvPr id="9" name="Text Placeholder 8"/>
          <p:cNvSpPr>
            <a:spLocks noGrp="1"/>
          </p:cNvSpPr>
          <p:nvPr>
            <p:ph type="body" sz="quarter" idx="16"/>
          </p:nvPr>
        </p:nvSpPr>
        <p:spPr/>
        <p:txBody>
          <a:bodyPr/>
          <a:lstStyle/>
          <a:p>
            <a:r>
              <a:rPr lang="hy-AM" dirty="0" smtClean="0"/>
              <a:t>«Ինչպես Աստված է ցույց տվել ինձ սուրբ տեսիլքում Ադվենտ ժողովրդի ճանապարհորդությունը դեպի Սուրբ Քաղաք, և հարուստ պարգևը նրանց, ովքեր սպասում են իրենց Տիրոջ գալստին հարսանիքից, ապա իմ պարտքն է ձեզ պատմել հակիրճ ձևով այն ինչ Աստված ինձ բացահայտել է:»</a:t>
            </a:r>
            <a:r>
              <a:rPr lang="en-US" dirty="0" smtClean="0"/>
              <a:t> (WLF 14)</a:t>
            </a:r>
          </a:p>
        </p:txBody>
      </p:sp>
      <p:sp>
        <p:nvSpPr>
          <p:cNvPr id="8"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6. </a:t>
            </a:r>
            <a:r>
              <a:rPr lang="hy-AM" dirty="0" smtClean="0"/>
              <a:t>Ստանում է տեսիլքներ և երազներ</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solidFill>
                  <a:schemeClr val="bg1"/>
                </a:solidFill>
              </a:rPr>
              <a:t>Տեսիլք և երազ</a:t>
            </a:r>
            <a:r>
              <a:rPr lang="en-US" dirty="0" smtClean="0">
                <a:solidFill>
                  <a:schemeClr val="bg1"/>
                </a:solidFill>
              </a:rPr>
              <a:t>        </a:t>
            </a:r>
            <a:r>
              <a:rPr lang="hy-AM" dirty="0" smtClean="0"/>
              <a:t>Դրսևորումը</a:t>
            </a:r>
            <a:endParaRPr lang="en-US" dirty="0"/>
          </a:p>
        </p:txBody>
      </p:sp>
    </p:spTree>
    <p:extLst>
      <p:ext uri="{BB962C8B-B14F-4D97-AF65-F5344CB8AC3E}">
        <p14:creationId xmlns:p14="http://schemas.microsoft.com/office/powerpoint/2010/main" val="237692820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40428" y="4409176"/>
            <a:ext cx="6441372" cy="495084"/>
          </a:xfrm>
        </p:spPr>
        <p:txBody>
          <a:bodyPr>
            <a:normAutofit fontScale="85000" lnSpcReduction="10000"/>
          </a:bodyPr>
          <a:lstStyle/>
          <a:p>
            <a:r>
              <a:rPr lang="hy-AM" dirty="0" smtClean="0"/>
              <a:t>Յուրաքանչյուրը կարող է ստանալ Աստծո կանչը</a:t>
            </a:r>
            <a:endParaRPr lang="en-US" dirty="0"/>
          </a:p>
        </p:txBody>
      </p:sp>
      <p:pic>
        <p:nvPicPr>
          <p:cNvPr id="4" name="Picture Placeholder 3"/>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332" b="1332"/>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solidFill>
                  <a:schemeClr val="bg1"/>
                </a:solidFill>
              </a:rPr>
              <a:t>Խոստում</a:t>
            </a:r>
            <a:r>
              <a:rPr lang="en-US" dirty="0" smtClean="0"/>
              <a:t> </a:t>
            </a:r>
            <a:r>
              <a:rPr lang="hy-AM" dirty="0" smtClean="0"/>
              <a:t> </a:t>
            </a:r>
            <a:r>
              <a:rPr lang="en-US" dirty="0" smtClean="0"/>
              <a:t>          </a:t>
            </a:r>
            <a:r>
              <a:rPr lang="hy-AM" dirty="0" smtClean="0"/>
              <a:t>Հիսուսը</a:t>
            </a:r>
            <a:r>
              <a:rPr lang="en-US" dirty="0" smtClean="0"/>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Tree>
    <p:extLst>
      <p:ext uri="{BB962C8B-B14F-4D97-AF65-F5344CB8AC3E}">
        <p14:creationId xmlns:p14="http://schemas.microsoft.com/office/powerpoint/2010/main" val="2130602462"/>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4427" r="4427"/>
          <a:stretch>
            <a:fillRect/>
          </a:stretch>
        </p:blipFill>
        <p:spPr/>
      </p:pic>
      <p:sp>
        <p:nvSpPr>
          <p:cNvPr id="9" name="Text Placeholder 8"/>
          <p:cNvSpPr>
            <a:spLocks noGrp="1"/>
          </p:cNvSpPr>
          <p:nvPr>
            <p:ph type="body" sz="quarter" idx="16"/>
          </p:nvPr>
        </p:nvSpPr>
        <p:spPr/>
        <p:txBody>
          <a:bodyPr/>
          <a:lstStyle/>
          <a:p>
            <a:r>
              <a:rPr lang="hy-AM" dirty="0" smtClean="0"/>
              <a:t>«Ես երազ տեսա, որ Աստծո Հոգին իջավ ինձ վրա, և ես արթնացա սուգի ու աղթքների մեջ, և ասացի. «Աստծո Հոգին ինձ վրա է: Ես պետք է ասեմ ձեզ, որ դուք պետք է սկսեք աշխատել ինքներդ ձեր վրա: Դուք փնտրում եք Աստծուն և ուզում եք, որ Ինքը անի ձեր փոխարեն այդ գործը:» </a:t>
            </a:r>
            <a:r>
              <a:rPr lang="en-US" dirty="0" smtClean="0"/>
              <a:t>(LS 197)</a:t>
            </a:r>
            <a:endParaRPr lang="en-US" dirty="0"/>
          </a:p>
        </p:txBody>
      </p:sp>
      <p:sp>
        <p:nvSpPr>
          <p:cNvPr id="8"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6. </a:t>
            </a:r>
            <a:r>
              <a:rPr lang="hy-AM" dirty="0" smtClean="0"/>
              <a:t>Ստանում է տեսիլքներ և երազներ</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solidFill>
                  <a:schemeClr val="bg1"/>
                </a:solidFill>
              </a:rPr>
              <a:t>Տեսիլք և երազ</a:t>
            </a:r>
            <a:r>
              <a:rPr lang="en-US" dirty="0" smtClean="0">
                <a:solidFill>
                  <a:schemeClr val="bg1"/>
                </a:solidFill>
              </a:rPr>
              <a:t>        </a:t>
            </a:r>
            <a:r>
              <a:rPr lang="hy-AM" dirty="0" smtClean="0"/>
              <a:t>Դրսևորումը</a:t>
            </a:r>
            <a:endParaRPr lang="en-US" dirty="0"/>
          </a:p>
        </p:txBody>
      </p:sp>
    </p:spTree>
    <p:extLst>
      <p:ext uri="{BB962C8B-B14F-4D97-AF65-F5344CB8AC3E}">
        <p14:creationId xmlns:p14="http://schemas.microsoft.com/office/powerpoint/2010/main" val="506345203"/>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4427" r="4427"/>
          <a:stretch>
            <a:fillRect/>
          </a:stretch>
        </p:blipFill>
        <p:spPr/>
      </p:pic>
      <p:sp>
        <p:nvSpPr>
          <p:cNvPr id="9" name="Text Placeholder 8"/>
          <p:cNvSpPr>
            <a:spLocks noGrp="1"/>
          </p:cNvSpPr>
          <p:nvPr>
            <p:ph type="body" sz="quarter" idx="16"/>
          </p:nvPr>
        </p:nvSpPr>
        <p:spPr/>
        <p:txBody>
          <a:bodyPr/>
          <a:lstStyle/>
          <a:p>
            <a:pPr marL="0" lvl="1" algn="just">
              <a:spcBef>
                <a:spcPts val="1200"/>
              </a:spcBef>
            </a:pPr>
            <a:r>
              <a:rPr lang="en-US" sz="28700" smtClean="0">
                <a:sym typeface="Wingdings"/>
              </a:rPr>
              <a:t></a:t>
            </a:r>
            <a:endParaRPr lang="en-US" sz="28700" dirty="0"/>
          </a:p>
        </p:txBody>
      </p:sp>
      <p:sp>
        <p:nvSpPr>
          <p:cNvPr id="8"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solidFill>
                  <a:schemeClr val="bg1"/>
                </a:solidFill>
              </a:rPr>
              <a:t>Տեսիլք և երազ</a:t>
            </a:r>
            <a:r>
              <a:rPr lang="en-US" dirty="0" smtClean="0">
                <a:solidFill>
                  <a:schemeClr val="bg1"/>
                </a:solidFill>
              </a:rPr>
              <a:t>        </a:t>
            </a:r>
            <a:r>
              <a:rPr lang="hy-AM" dirty="0" smtClean="0"/>
              <a:t>Դրսևորումը</a:t>
            </a:r>
            <a:endParaRPr lang="en-US" dirty="0"/>
          </a:p>
        </p:txBody>
      </p:sp>
      <p:sp>
        <p:nvSpPr>
          <p:cNvPr id="11" name="Text Placeholder 5"/>
          <p:cNvSpPr>
            <a:spLocks noGrp="1"/>
          </p:cNvSpPr>
          <p:nvPr>
            <p:ph type="body" sz="quarter" idx="13"/>
          </p:nvPr>
        </p:nvSpPr>
        <p:spPr>
          <a:xfrm>
            <a:off x="3136076" y="718782"/>
            <a:ext cx="5550724" cy="420522"/>
          </a:xfrm>
        </p:spPr>
        <p:txBody>
          <a:bodyPr>
            <a:normAutofit lnSpcReduction="10000"/>
          </a:bodyPr>
          <a:lstStyle/>
          <a:p>
            <a:r>
              <a:rPr lang="en-US" dirty="0" smtClean="0"/>
              <a:t>6. </a:t>
            </a:r>
            <a:r>
              <a:rPr lang="hy-AM" dirty="0" smtClean="0"/>
              <a:t>Ստանում է տեսիլքներ և երազներ</a:t>
            </a:r>
            <a:endParaRPr lang="en-US" dirty="0"/>
          </a:p>
        </p:txBody>
      </p:sp>
    </p:spTree>
    <p:extLst>
      <p:ext uri="{BB962C8B-B14F-4D97-AF65-F5344CB8AC3E}">
        <p14:creationId xmlns:p14="http://schemas.microsoft.com/office/powerpoint/2010/main" val="2385299812"/>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6430" b="16430"/>
          <a:stretch>
            <a:fillRect/>
          </a:stretch>
        </p:blipFill>
        <p:spPr/>
      </p:pic>
      <p:sp>
        <p:nvSpPr>
          <p:cNvPr id="3" name="Text Placeholder 2"/>
          <p:cNvSpPr>
            <a:spLocks noGrp="1"/>
          </p:cNvSpPr>
          <p:nvPr>
            <p:ph type="body" sz="quarter" idx="13"/>
          </p:nvPr>
        </p:nvSpPr>
        <p:spPr/>
        <p:txBody>
          <a:bodyPr>
            <a:normAutofit lnSpcReduction="10000"/>
          </a:bodyPr>
          <a:lstStyle/>
          <a:p>
            <a:r>
              <a:rPr lang="hy-AM" dirty="0" smtClean="0"/>
              <a:t>Ֆիզիկական դրսևորումները</a:t>
            </a:r>
            <a:endParaRPr lang="en-US" dirty="0"/>
          </a:p>
        </p:txBody>
      </p:sp>
      <p:sp>
        <p:nvSpPr>
          <p:cNvPr id="5" name="Text Placeholder 4"/>
          <p:cNvSpPr>
            <a:spLocks noGrp="1"/>
          </p:cNvSpPr>
          <p:nvPr>
            <p:ph type="body" sz="quarter" idx="16"/>
          </p:nvPr>
        </p:nvSpPr>
        <p:spPr/>
        <p:txBody>
          <a:bodyPr/>
          <a:lstStyle/>
          <a:p>
            <a:endParaRPr lang="en-US"/>
          </a:p>
        </p:txBody>
      </p:sp>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745438581"/>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hy-AM" dirty="0" smtClean="0"/>
              <a:t>Ֆիզիկական դրսևորումներ</a:t>
            </a:r>
            <a:endParaRPr lang="en-US" dirty="0"/>
          </a:p>
        </p:txBody>
      </p:sp>
      <p:sp>
        <p:nvSpPr>
          <p:cNvPr id="8" name="Text Placeholder 7"/>
          <p:cNvSpPr>
            <a:spLocks noGrp="1"/>
          </p:cNvSpPr>
          <p:nvPr>
            <p:ph type="body" sz="quarter" idx="16"/>
          </p:nvPr>
        </p:nvSpPr>
        <p:spPr/>
        <p:txBody>
          <a:bodyPr/>
          <a:lstStyle/>
          <a:p>
            <a:r>
              <a:rPr lang="hy-AM" dirty="0" smtClean="0"/>
              <a:t>«</a:t>
            </a:r>
            <a:r>
              <a:rPr lang="en-US" baseline="30000" dirty="0" smtClean="0"/>
              <a:t>7</a:t>
            </a:r>
            <a:r>
              <a:rPr lang="en-US" dirty="0" smtClean="0"/>
              <a:t> </a:t>
            </a:r>
            <a:r>
              <a:rPr lang="hy-AM" dirty="0" smtClean="0"/>
              <a:t>Եվ մենակ ես Դանիելս էի տեսնում այս տեսիլքը, և այն մարդիկը՝ որոնք ինձ հետ էին, տեսիլքը չէին տեսնում, այլ մեծ երկյուղ ընկավ նրանց վրա և փախան թաքուստը: </a:t>
            </a:r>
            <a:br>
              <a:rPr lang="hy-AM" dirty="0" smtClean="0"/>
            </a:br>
            <a:r>
              <a:rPr lang="en-US" baseline="30000" dirty="0" smtClean="0"/>
              <a:t>8</a:t>
            </a:r>
            <a:r>
              <a:rPr lang="en-US" dirty="0" smtClean="0"/>
              <a:t> </a:t>
            </a:r>
            <a:r>
              <a:rPr lang="hy-AM" dirty="0" smtClean="0"/>
              <a:t>Եվ ես մենակ մնացի և տեսա այս մեծ տեսիլքը, և ինձանում զորություն չմնաց, և իմ վայելչությունը փոխվեցավ ապականության, և ես էլ ուժ չունեցա:</a:t>
            </a:r>
            <a:endParaRPr lang="en-US" sz="1400" b="0" i="1" dirty="0">
              <a:solidFill>
                <a:schemeClr val="tx1">
                  <a:lumMod val="85000"/>
                  <a:lumOff val="15000"/>
                </a:schemeClr>
              </a:solidFill>
            </a:endParaRPr>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3310" r="13310"/>
          <a:stretch>
            <a:fillRect/>
          </a:stretch>
        </p:blipFill>
        <p:spPr/>
      </p:pic>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2221604965"/>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en-US" baseline="30000" dirty="0"/>
              <a:t>9</a:t>
            </a:r>
            <a:r>
              <a:rPr lang="en-US" dirty="0"/>
              <a:t> </a:t>
            </a:r>
            <a:r>
              <a:rPr lang="hy-AM" dirty="0" smtClean="0"/>
              <a:t>Եվ ես լսեցի նրա խոսքերի ձայնը, և երբոր նրա խոսքերի ձայնը լսեցի, ես թմրած եղա ընկա երեսիս վրա, և երեսս գետինն էր:»</a:t>
            </a:r>
            <a:r>
              <a:rPr lang="en-US" dirty="0" smtClean="0"/>
              <a:t> (</a:t>
            </a:r>
            <a:r>
              <a:rPr lang="hy-AM" dirty="0" smtClean="0"/>
              <a:t>Դան.</a:t>
            </a:r>
            <a:r>
              <a:rPr lang="en-US" dirty="0" smtClean="0"/>
              <a:t> 10</a:t>
            </a:r>
            <a:r>
              <a:rPr lang="hy-AM" dirty="0" smtClean="0"/>
              <a:t>.</a:t>
            </a:r>
            <a:r>
              <a:rPr lang="en-US" dirty="0" smtClean="0"/>
              <a:t>7-9</a:t>
            </a:r>
            <a:r>
              <a:rPr lang="en-US" dirty="0"/>
              <a:t>)</a:t>
            </a:r>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3310" r="13310"/>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2719000830"/>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a:t>
            </a:r>
            <a:r>
              <a:rPr lang="en-US" baseline="30000" dirty="0" smtClean="0"/>
              <a:t>16</a:t>
            </a:r>
            <a:r>
              <a:rPr lang="en-US" dirty="0" smtClean="0"/>
              <a:t> </a:t>
            </a:r>
            <a:r>
              <a:rPr lang="hy-AM" dirty="0" smtClean="0"/>
              <a:t>Եվ ահա մարդի որդկանց նմանությունով մեկը դպավ շրթունքներիս, և ես բերանս բաց արի և խոսեցի և ասացի իմ առաջը կանգնողին. Ով տեր իմ, այս տեսիլքովը ետ դառան դեպի ինձ իմ ցավերը, և ես էլ ուժ չունեցա:</a:t>
            </a:r>
            <a:r>
              <a:rPr lang="en-US" dirty="0" smtClean="0"/>
              <a:t> </a:t>
            </a:r>
            <a:endParaRPr lang="en-US" sz="1400" b="0" i="1" dirty="0">
              <a:solidFill>
                <a:schemeClr val="tx1">
                  <a:lumMod val="85000"/>
                  <a:lumOff val="15000"/>
                </a:schemeClr>
              </a:solidFill>
            </a:endParaRPr>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3310" r="13310"/>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3534854459"/>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en-US" baseline="30000" dirty="0" smtClean="0"/>
              <a:t>17</a:t>
            </a:r>
            <a:r>
              <a:rPr lang="en-US" dirty="0" smtClean="0"/>
              <a:t> </a:t>
            </a:r>
            <a:r>
              <a:rPr lang="hy-AM" dirty="0" smtClean="0"/>
              <a:t>Եվ ինչպե՞ս պիտի կարողանա այս իմ տիրոջ ծառան խոսել այս իմ տիրոջ հետ, որովհետև ինձանում հիմիկվանից ուժ չկա, և ինձանում շունչ չմնաց:»</a:t>
            </a:r>
            <a:r>
              <a:rPr lang="en-US" dirty="0" smtClean="0"/>
              <a:t> (</a:t>
            </a:r>
            <a:r>
              <a:rPr lang="hy-AM" dirty="0" smtClean="0"/>
              <a:t>Դան.</a:t>
            </a:r>
            <a:r>
              <a:rPr lang="en-US" dirty="0" smtClean="0"/>
              <a:t> 10</a:t>
            </a:r>
            <a:r>
              <a:rPr lang="hy-AM" dirty="0" smtClean="0"/>
              <a:t>.</a:t>
            </a:r>
            <a:r>
              <a:rPr lang="en-US" dirty="0" smtClean="0"/>
              <a:t>16-17)</a:t>
            </a:r>
            <a:endParaRPr lang="en-US" dirty="0"/>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3310" r="13310"/>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45674420"/>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a:t>
            </a:r>
            <a:r>
              <a:rPr lang="en-US" baseline="30000" dirty="0" smtClean="0"/>
              <a:t>15</a:t>
            </a:r>
            <a:r>
              <a:rPr lang="en-US" dirty="0" smtClean="0"/>
              <a:t> </a:t>
            </a:r>
            <a:r>
              <a:rPr lang="hy-AM" dirty="0" smtClean="0"/>
              <a:t>Եվ իր պատգամն սկսեց և ասաց. Բեովրի որդի Բաղաամի խոսքը, և աչքը բաց մարդի խոսքը,</a:t>
            </a:r>
            <a:r>
              <a:rPr lang="en-US" dirty="0" smtClean="0"/>
              <a:t> </a:t>
            </a:r>
            <a:r>
              <a:rPr lang="hy-AM" dirty="0" smtClean="0"/>
              <a:t/>
            </a:r>
            <a:br>
              <a:rPr lang="hy-AM" dirty="0" smtClean="0"/>
            </a:br>
            <a:r>
              <a:rPr lang="en-US" baseline="30000" dirty="0" smtClean="0"/>
              <a:t>16</a:t>
            </a:r>
            <a:r>
              <a:rPr lang="en-US" dirty="0" smtClean="0"/>
              <a:t> </a:t>
            </a:r>
            <a:r>
              <a:rPr lang="hy-AM" dirty="0" smtClean="0"/>
              <a:t>Աստծո խոսքերը լսողի, և Բարձրյալի գիտությունը գիտեցողի և Ամենակարողի տեսիլքը տեսնողի, գետինը ընկնողի և աչքը բաց եղողի խոսքը:» </a:t>
            </a:r>
            <a:r>
              <a:rPr lang="en-US" dirty="0" smtClean="0"/>
              <a:t>(</a:t>
            </a:r>
            <a:r>
              <a:rPr lang="hy-AM" dirty="0" smtClean="0"/>
              <a:t>Թվոց</a:t>
            </a:r>
            <a:r>
              <a:rPr lang="en-US" dirty="0" smtClean="0"/>
              <a:t> 24</a:t>
            </a:r>
            <a:r>
              <a:rPr lang="hy-AM" dirty="0" smtClean="0"/>
              <a:t>.</a:t>
            </a:r>
            <a:r>
              <a:rPr lang="en-US" dirty="0" smtClean="0"/>
              <a:t>15-16)</a:t>
            </a:r>
            <a:endParaRPr lang="en-US" dirty="0"/>
          </a:p>
        </p:txBody>
      </p:sp>
      <p:pic>
        <p:nvPicPr>
          <p:cNvPr id="10" name="Picture Placeholder 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3310" r="13310"/>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1"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414819333"/>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«Տեսիլքի մեջ մտնելիս նա երեք անգամ բարձր ձայնով ասում էր «Փա՜ռք», որը արձագանքում էր, հետո երկրորդ անգամ, իսկ հետո երրորդ անգամը, որը ավելի զորեղ էր քան առաջինը... Չորս, հինգ վայրկյանի ընթացքում նա ընկնում էր կարծես ուշաթափված կամ ուժերը կորցրած, հետո նա կարծես լցվում էր գերմարդկային ուժով, երբեմն կանգնում էր ոտքերի վրա</a:t>
            </a:r>
            <a:endParaRPr lang="en-US" sz="1400" b="0" i="1" dirty="0">
              <a:solidFill>
                <a:schemeClr val="tx1">
                  <a:lumMod val="85000"/>
                  <a:lumOff val="15000"/>
                </a:schemeClr>
              </a:solidFill>
            </a:endParaRPr>
          </a:p>
        </p:txBody>
      </p:sp>
      <p:pic>
        <p:nvPicPr>
          <p:cNvPr id="3" name="Picture Placehold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5488" b="5488"/>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0"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2368637691"/>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և սկսում էր քայլել </a:t>
            </a:r>
            <a:r>
              <a:rPr lang="hy-AM" dirty="0" smtClean="0"/>
              <a:t>սենյակով </a:t>
            </a:r>
            <a:r>
              <a:rPr lang="hy-AM" dirty="0" smtClean="0"/>
              <a:t>մեկ: Գլխի շարժմանը զուգահեռ նա ձեռքի հաճախակի շարժումներ էր կատարում՝ցույց տալով ձախ կամ աջ: Բոլոր այս շարժումները արվում էին շատ մեղմ: Եթե նրա ձեռքը շարժվում էր և ընդունում մի դիրք, ապա անհնար էր որևէ մեկին տեղաշարժել այն: Նրա աչքերը միշտ բաց էին և չէր թարթում,</a:t>
            </a:r>
            <a:endParaRPr lang="en-US" sz="1400" b="0" i="1" dirty="0">
              <a:solidFill>
                <a:schemeClr val="tx1">
                  <a:lumMod val="85000"/>
                  <a:lumOff val="15000"/>
                </a:schemeClr>
              </a:solidFill>
            </a:endParaRPr>
          </a:p>
        </p:txBody>
      </p:sp>
      <p:pic>
        <p:nvPicPr>
          <p:cNvPr id="3" name="Picture Placehold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5488" b="5488"/>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0"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153219942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191000" y="4392599"/>
            <a:ext cx="4718462" cy="457200"/>
          </a:xfrm>
        </p:spPr>
        <p:txBody>
          <a:bodyPr/>
          <a:lstStyle/>
          <a:p>
            <a:pPr lvl="1" algn="r"/>
            <a:r>
              <a:rPr lang="hy-AM" sz="1800" b="1" spc="-60" dirty="0" smtClean="0"/>
              <a:t>«Նա չորս կույս աղջիկներ ուներ, որ մարգարեություն էին անում:» </a:t>
            </a:r>
            <a:r>
              <a:rPr lang="en-US" sz="1800" b="1" spc="-60" dirty="0" smtClean="0"/>
              <a:t>(</a:t>
            </a:r>
            <a:r>
              <a:rPr lang="hy-AM" sz="1800" b="1" spc="-60" dirty="0" smtClean="0"/>
              <a:t>Գործք</a:t>
            </a:r>
            <a:r>
              <a:rPr lang="en-US" sz="1800" b="1" spc="-60" dirty="0" smtClean="0"/>
              <a:t> 21</a:t>
            </a:r>
            <a:r>
              <a:rPr lang="hy-AM" sz="1800" b="1" spc="-60" dirty="0" smtClean="0"/>
              <a:t>.</a:t>
            </a:r>
            <a:r>
              <a:rPr lang="en-US" sz="1800" b="1" spc="-60" dirty="0" smtClean="0"/>
              <a:t>9)</a:t>
            </a:r>
            <a:endParaRPr lang="en-US" sz="1800" b="1" spc="-60" dirty="0"/>
          </a:p>
        </p:txBody>
      </p:sp>
      <p:pic>
        <p:nvPicPr>
          <p:cNvPr id="6" name="Picture Placeholder 5"/>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332" b="1332"/>
          <a:stretch>
            <a:fillRect/>
          </a:stretch>
        </p:blipFill>
        <p:spPr/>
      </p:pic>
      <p:sp>
        <p:nvSpPr>
          <p:cNvPr id="7" name="Text Placeholder 7"/>
          <p:cNvSpPr>
            <a:spLocks noGrp="1"/>
          </p:cNvSpPr>
          <p:nvPr>
            <p:ph type="body" sz="quarter" idx="14"/>
          </p:nvPr>
        </p:nvSpPr>
        <p:spPr>
          <a:xfrm>
            <a:off x="0" y="0"/>
            <a:ext cx="9144000" cy="209550"/>
          </a:xfrm>
        </p:spPr>
        <p:txBody>
          <a:bodyPr/>
          <a:lstStyle/>
          <a:p>
            <a:r>
              <a:rPr lang="hy-AM" b="1" dirty="0" smtClean="0">
                <a:solidFill>
                  <a:schemeClr val="bg1"/>
                </a:solidFill>
              </a:rPr>
              <a:t>Խոստում</a:t>
            </a:r>
            <a:r>
              <a:rPr lang="en-US" dirty="0" smtClean="0"/>
              <a:t> </a:t>
            </a:r>
            <a:r>
              <a:rPr lang="hy-AM" dirty="0" smtClean="0"/>
              <a:t> </a:t>
            </a:r>
            <a:r>
              <a:rPr lang="en-US" dirty="0" smtClean="0"/>
              <a:t>          </a:t>
            </a:r>
            <a:r>
              <a:rPr lang="hy-AM" dirty="0" smtClean="0"/>
              <a:t>Հիսուսը</a:t>
            </a:r>
            <a:r>
              <a:rPr lang="en-US" dirty="0" smtClean="0"/>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10" name="Text Placeholder 4"/>
          <p:cNvSpPr>
            <a:spLocks noGrp="1"/>
          </p:cNvSpPr>
          <p:nvPr>
            <p:ph type="body" sz="quarter" idx="13"/>
          </p:nvPr>
        </p:nvSpPr>
        <p:spPr>
          <a:xfrm>
            <a:off x="340428" y="4409176"/>
            <a:ext cx="4383972" cy="495084"/>
          </a:xfrm>
        </p:spPr>
        <p:txBody>
          <a:bodyPr>
            <a:normAutofit fontScale="70000" lnSpcReduction="20000"/>
          </a:bodyPr>
          <a:lstStyle/>
          <a:p>
            <a:r>
              <a:rPr lang="hy-AM" dirty="0" smtClean="0"/>
              <a:t>Յուրաքանչյուրը կարող է ստանալ Աստծո կանչը</a:t>
            </a:r>
            <a:endParaRPr lang="en-US" dirty="0"/>
          </a:p>
        </p:txBody>
      </p:sp>
    </p:spTree>
    <p:extLst>
      <p:ext uri="{BB962C8B-B14F-4D97-AF65-F5344CB8AC3E}">
        <p14:creationId xmlns:p14="http://schemas.microsoft.com/office/powerpoint/2010/main" val="536335473"/>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a:t>ն</a:t>
            </a:r>
            <a:r>
              <a:rPr lang="hy-AM" dirty="0" smtClean="0"/>
              <a:t>րա գլուխը միշտ բարձր էր և նայում էր վեր, ոչ թե սառած հայացքով, այլ դեմքի հաճելի արտահայտությամբ: Դեմքի արտահայտությունը </a:t>
            </a:r>
            <a:r>
              <a:rPr lang="hy-AM" dirty="0" smtClean="0"/>
              <a:t>երբեմն </a:t>
            </a:r>
            <a:r>
              <a:rPr lang="hy-AM" dirty="0" smtClean="0"/>
              <a:t>փոխվում էր, և դա այն դեպքում, երբ կարծես թե ինչ որ կոնկրետ բան է տեսնում: Նա չի շնչում, չնայած նրա զարկը նորմալ է:</a:t>
            </a:r>
            <a:endParaRPr lang="en-US" b="0" i="1" dirty="0">
              <a:solidFill>
                <a:schemeClr val="tx1">
                  <a:lumMod val="85000"/>
                  <a:lumOff val="15000"/>
                </a:schemeClr>
              </a:solidFill>
            </a:endParaRPr>
          </a:p>
        </p:txBody>
      </p:sp>
      <p:pic>
        <p:nvPicPr>
          <p:cNvPr id="3" name="Picture Placehold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5488" b="5488"/>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0"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1044308456"/>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hy-AM" dirty="0" smtClean="0"/>
              <a:t>Միայն փոխվում էր այն դեպքում, երբ կարծես թե սևեռած ինչ որ հեռավոր առարկայի էր նայում: Նա չէր շնչում, այնուամենայնիվ նրա զարկը նորմալ էր աշխատում:</a:t>
            </a:r>
            <a:r>
              <a:rPr lang="en-US" dirty="0" smtClean="0"/>
              <a:t> </a:t>
            </a:r>
            <a:r>
              <a:rPr lang="hy-AM" dirty="0" smtClean="0"/>
              <a:t>Նրա դեմքը հաճելի տեսք ունի </a:t>
            </a:r>
            <a:r>
              <a:rPr lang="hy-AM" dirty="0" smtClean="0"/>
              <a:t>և մաշկի</a:t>
            </a:r>
            <a:r>
              <a:rPr lang="en-US" dirty="0" smtClean="0"/>
              <a:t> </a:t>
            </a:r>
            <a:r>
              <a:rPr lang="hy-AM" dirty="0" smtClean="0"/>
              <a:t>գույնը </a:t>
            </a:r>
            <a:r>
              <a:rPr lang="hy-AM" dirty="0" smtClean="0"/>
              <a:t>նորմալ է:»</a:t>
            </a:r>
            <a:r>
              <a:rPr lang="en-US" dirty="0" smtClean="0"/>
              <a:t> (WV, 35)</a:t>
            </a:r>
            <a:endParaRPr lang="en-US" dirty="0"/>
          </a:p>
        </p:txBody>
      </p:sp>
      <p:pic>
        <p:nvPicPr>
          <p:cNvPr id="3" name="Picture Placehold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5488" b="5488"/>
          <a:stretch>
            <a:fillRect/>
          </a:stretch>
        </p:blipFill>
        <p:spPr/>
      </p:pic>
      <p:sp>
        <p:nvSpPr>
          <p:cNvPr id="9" name="Text Placeholder 5"/>
          <p:cNvSpPr>
            <a:spLocks noGrp="1"/>
          </p:cNvSpPr>
          <p:nvPr>
            <p:ph type="body" sz="quarter" idx="13"/>
          </p:nvPr>
        </p:nvSpPr>
        <p:spPr>
          <a:xfrm>
            <a:off x="3136076" y="718782"/>
            <a:ext cx="5550724" cy="420522"/>
          </a:xfrm>
        </p:spPr>
        <p:txBody>
          <a:bodyPr>
            <a:normAutofit lnSpcReduction="10000"/>
          </a:bodyPr>
          <a:lstStyle/>
          <a:p>
            <a:r>
              <a:rPr lang="hy-AM" dirty="0" smtClean="0"/>
              <a:t>Ֆիզիկական դրսևորումներ</a:t>
            </a:r>
            <a:endParaRPr lang="en-US" dirty="0"/>
          </a:p>
        </p:txBody>
      </p:sp>
      <p:sp>
        <p:nvSpPr>
          <p:cNvPr id="10"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3362447854"/>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5103" r="15103"/>
          <a:stretch>
            <a:fillRect/>
          </a:stretch>
        </p:blipFill>
        <p:spPr/>
      </p:pic>
      <p:sp>
        <p:nvSpPr>
          <p:cNvPr id="6" name="Text Placeholder 5"/>
          <p:cNvSpPr>
            <a:spLocks noGrp="1"/>
          </p:cNvSpPr>
          <p:nvPr>
            <p:ph type="body" sz="quarter" idx="13"/>
          </p:nvPr>
        </p:nvSpPr>
        <p:spPr/>
        <p:txBody>
          <a:bodyPr>
            <a:normAutofit lnSpcReduction="10000"/>
          </a:bodyPr>
          <a:lstStyle/>
          <a:p>
            <a:r>
              <a:rPr lang="hy-AM" dirty="0" smtClean="0"/>
              <a:t>Ֆիզիկական դրսևորումներ</a:t>
            </a:r>
            <a:endParaRPr lang="en-US" dirty="0"/>
          </a:p>
        </p:txBody>
      </p:sp>
      <p:sp>
        <p:nvSpPr>
          <p:cNvPr id="8" name="Text Placeholder 7"/>
          <p:cNvSpPr>
            <a:spLocks noGrp="1"/>
          </p:cNvSpPr>
          <p:nvPr>
            <p:ph type="body" sz="quarter" idx="16"/>
          </p:nvPr>
        </p:nvSpPr>
        <p:spPr/>
        <p:txBody>
          <a:bodyPr/>
          <a:lstStyle/>
          <a:p>
            <a:endParaRPr lang="en-US" dirty="0"/>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solidFill>
                  <a:schemeClr val="bg1"/>
                </a:solidFill>
              </a:rPr>
              <a:t>Դրսևորումը</a:t>
            </a:r>
            <a:endParaRPr lang="en-US" dirty="0">
              <a:solidFill>
                <a:schemeClr val="bg1"/>
              </a:solidFill>
            </a:endParaRPr>
          </a:p>
        </p:txBody>
      </p:sp>
    </p:spTree>
    <p:extLst>
      <p:ext uri="{BB962C8B-B14F-4D97-AF65-F5344CB8AC3E}">
        <p14:creationId xmlns:p14="http://schemas.microsoft.com/office/powerpoint/2010/main" val="1946670547"/>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13"/>
          </p:nvPr>
        </p:nvSpPr>
        <p:spPr/>
        <p:txBody>
          <a:bodyPr>
            <a:normAutofit lnSpcReduction="10000"/>
          </a:bodyPr>
          <a:lstStyle/>
          <a:p>
            <a:r>
              <a:rPr lang="hy-AM" dirty="0" smtClean="0"/>
              <a:t>Ամփոփելով</a:t>
            </a:r>
            <a:endParaRPr lang="en-US" dirty="0"/>
          </a:p>
        </p:txBody>
      </p:sp>
      <p:sp>
        <p:nvSpPr>
          <p:cNvPr id="30" name="Text Placeholder 29"/>
          <p:cNvSpPr>
            <a:spLocks noGrp="1"/>
          </p:cNvSpPr>
          <p:nvPr>
            <p:ph type="body" sz="quarter" idx="22"/>
          </p:nvPr>
        </p:nvSpPr>
        <p:spPr>
          <a:xfrm>
            <a:off x="216649" y="2718462"/>
            <a:ext cx="2914740" cy="258772"/>
          </a:xfrm>
        </p:spPr>
        <p:txBody>
          <a:bodyPr/>
          <a:lstStyle/>
          <a:p>
            <a:r>
              <a:rPr lang="hy-AM" dirty="0" smtClean="0"/>
              <a:t>Բարձրացնում է Հիսուսին</a:t>
            </a:r>
            <a:endParaRPr lang="en-US" dirty="0"/>
          </a:p>
        </p:txBody>
      </p:sp>
      <p:pic>
        <p:nvPicPr>
          <p:cNvPr id="42" name="Picture Placeholder 41"/>
          <p:cNvPicPr>
            <a:picLocks noGrp="1" noChangeAspect="1"/>
          </p:cNvPicPr>
          <p:nvPr>
            <p:ph type="pic" sz="quarter" idx="26"/>
          </p:nvPr>
        </p:nvPicPr>
        <p:blipFill rotWithShape="1">
          <a:blip r:embed="rId3" cstate="print">
            <a:extLst>
              <a:ext uri="{28A0092B-C50C-407E-A947-70E740481C1C}">
                <a14:useLocalDpi xmlns:a14="http://schemas.microsoft.com/office/drawing/2010/main" val="0"/>
              </a:ext>
            </a:extLst>
          </a:blip>
          <a:srcRect t="-368" b="42604"/>
          <a:stretch/>
        </p:blipFill>
        <p:spPr/>
      </p:pic>
      <p:sp>
        <p:nvSpPr>
          <p:cNvPr id="32" name="Text Placeholder 31"/>
          <p:cNvSpPr>
            <a:spLocks noGrp="1"/>
          </p:cNvSpPr>
          <p:nvPr>
            <p:ph type="body" sz="quarter" idx="27"/>
          </p:nvPr>
        </p:nvSpPr>
        <p:spPr/>
        <p:txBody>
          <a:bodyPr/>
          <a:lstStyle/>
          <a:p>
            <a:r>
              <a:rPr lang="hy-AM" dirty="0" smtClean="0"/>
              <a:t>Չկա հակասություն</a:t>
            </a:r>
            <a:endParaRPr lang="en-US" dirty="0"/>
          </a:p>
        </p:txBody>
      </p:sp>
      <p:pic>
        <p:nvPicPr>
          <p:cNvPr id="43" name="Picture Placeholder 42"/>
          <p:cNvPicPr>
            <a:picLocks noGrp="1" noChangeAspect="1"/>
          </p:cNvPicPr>
          <p:nvPr>
            <p:ph type="pic" sz="quarter" idx="29"/>
          </p:nvPr>
        </p:nvPicPr>
        <p:blipFill rotWithShape="1">
          <a:blip r:embed="rId4" cstate="print">
            <a:extLst>
              <a:ext uri="{28A0092B-C50C-407E-A947-70E740481C1C}">
                <a14:useLocalDpi xmlns:a14="http://schemas.microsoft.com/office/drawing/2010/main" val="0"/>
              </a:ext>
            </a:extLst>
          </a:blip>
          <a:srcRect t="-562" b="42575"/>
          <a:stretch/>
        </p:blipFill>
        <p:spPr/>
      </p:pic>
      <p:sp>
        <p:nvSpPr>
          <p:cNvPr id="34" name="Text Placeholder 33"/>
          <p:cNvSpPr>
            <a:spLocks noGrp="1"/>
          </p:cNvSpPr>
          <p:nvPr>
            <p:ph type="body" sz="quarter" idx="30"/>
          </p:nvPr>
        </p:nvSpPr>
        <p:spPr>
          <a:xfrm>
            <a:off x="5762162" y="2718462"/>
            <a:ext cx="3229438" cy="258772"/>
          </a:xfrm>
        </p:spPr>
        <p:txBody>
          <a:bodyPr/>
          <a:lstStyle/>
          <a:p>
            <a:r>
              <a:rPr lang="hy-AM" sz="1800" dirty="0" smtClean="0"/>
              <a:t>Ապաշխարության կոչ է անում</a:t>
            </a:r>
            <a:endParaRPr lang="en-US" sz="1800" dirty="0"/>
          </a:p>
        </p:txBody>
      </p:sp>
      <p:pic>
        <p:nvPicPr>
          <p:cNvPr id="44" name="Picture Placeholder 43"/>
          <p:cNvPicPr>
            <a:picLocks noGrp="1" noChangeAspect="1"/>
          </p:cNvPicPr>
          <p:nvPr>
            <p:ph type="pic" sz="quarter" idx="31"/>
          </p:nvPr>
        </p:nvPicPr>
        <p:blipFill>
          <a:blip r:embed="rId5" cstate="print">
            <a:extLst>
              <a:ext uri="{28A0092B-C50C-407E-A947-70E740481C1C}">
                <a14:useLocalDpi xmlns:a14="http://schemas.microsoft.com/office/drawing/2010/main" val="0"/>
              </a:ext>
            </a:extLst>
          </a:blip>
          <a:srcRect t="17179" b="17179"/>
          <a:stretch>
            <a:fillRect/>
          </a:stretch>
        </p:blipFill>
        <p:spPr/>
      </p:pic>
      <p:sp>
        <p:nvSpPr>
          <p:cNvPr id="36" name="Text Placeholder 35"/>
          <p:cNvSpPr>
            <a:spLocks noGrp="1"/>
          </p:cNvSpPr>
          <p:nvPr>
            <p:ph type="body" sz="quarter" idx="32"/>
          </p:nvPr>
        </p:nvSpPr>
        <p:spPr>
          <a:xfrm>
            <a:off x="8956" y="4400550"/>
            <a:ext cx="3218507" cy="462888"/>
          </a:xfrm>
        </p:spPr>
        <p:txBody>
          <a:bodyPr/>
          <a:lstStyle/>
          <a:p>
            <a:r>
              <a:rPr lang="hy-AM" sz="1600" dirty="0" smtClean="0"/>
              <a:t>Մարգարեությունները իրականանում են</a:t>
            </a:r>
            <a:endParaRPr lang="en-US" sz="1600" dirty="0"/>
          </a:p>
        </p:txBody>
      </p:sp>
      <p:pic>
        <p:nvPicPr>
          <p:cNvPr id="45" name="Picture Placeholder 44"/>
          <p:cNvPicPr>
            <a:picLocks noGrp="1" noChangeAspect="1"/>
          </p:cNvPicPr>
          <p:nvPr>
            <p:ph type="pic" sz="quarter" idx="33"/>
          </p:nvPr>
        </p:nvPicPr>
        <p:blipFill>
          <a:blip r:embed="rId6" cstate="print">
            <a:extLst>
              <a:ext uri="{28A0092B-C50C-407E-A947-70E740481C1C}">
                <a14:useLocalDpi xmlns:a14="http://schemas.microsoft.com/office/drawing/2010/main" val="0"/>
              </a:ext>
            </a:extLst>
          </a:blip>
          <a:srcRect t="22746" b="22746"/>
          <a:stretch>
            <a:fillRect/>
          </a:stretch>
        </p:blipFill>
        <p:spPr/>
      </p:pic>
      <p:sp>
        <p:nvSpPr>
          <p:cNvPr id="38" name="Text Placeholder 37"/>
          <p:cNvSpPr>
            <a:spLocks noGrp="1"/>
          </p:cNvSpPr>
          <p:nvPr>
            <p:ph type="body" sz="quarter" idx="34"/>
          </p:nvPr>
        </p:nvSpPr>
        <p:spPr/>
        <p:txBody>
          <a:bodyPr/>
          <a:lstStyle/>
          <a:p>
            <a:r>
              <a:rPr lang="hy-AM" sz="1800" dirty="0" smtClean="0"/>
              <a:t>Բարի պտուղներ է բերում</a:t>
            </a:r>
            <a:endParaRPr lang="en-US" sz="1800" dirty="0"/>
          </a:p>
        </p:txBody>
      </p:sp>
      <p:pic>
        <p:nvPicPr>
          <p:cNvPr id="46" name="Picture Placeholder 45"/>
          <p:cNvPicPr>
            <a:picLocks noGrp="1" noChangeAspect="1"/>
          </p:cNvPicPr>
          <p:nvPr>
            <p:ph type="pic" sz="quarter" idx="35"/>
          </p:nvPr>
        </p:nvPicPr>
        <p:blipFill rotWithShape="1">
          <a:blip r:embed="rId7" cstate="print">
            <a:extLst>
              <a:ext uri="{28A0092B-C50C-407E-A947-70E740481C1C}">
                <a14:useLocalDpi xmlns:a14="http://schemas.microsoft.com/office/drawing/2010/main" val="0"/>
              </a:ext>
            </a:extLst>
          </a:blip>
          <a:srcRect t="7687" b="33803"/>
          <a:stretch/>
        </p:blipFill>
        <p:spPr/>
      </p:pic>
      <p:sp>
        <p:nvSpPr>
          <p:cNvPr id="40" name="Text Placeholder 39"/>
          <p:cNvSpPr>
            <a:spLocks noGrp="1"/>
          </p:cNvSpPr>
          <p:nvPr>
            <p:ph type="body" sz="quarter" idx="36"/>
          </p:nvPr>
        </p:nvSpPr>
        <p:spPr>
          <a:xfrm>
            <a:off x="6019800" y="4476750"/>
            <a:ext cx="3023063" cy="319317"/>
          </a:xfrm>
        </p:spPr>
        <p:txBody>
          <a:bodyPr/>
          <a:lstStyle/>
          <a:p>
            <a:r>
              <a:rPr lang="hy-AM" sz="1600" dirty="0" smtClean="0"/>
              <a:t>Երազներ և տեսիլքներ է տեսնում</a:t>
            </a:r>
            <a:endParaRPr lang="en-US" sz="1600" dirty="0"/>
          </a:p>
        </p:txBody>
      </p:sp>
      <p:sp>
        <p:nvSpPr>
          <p:cNvPr id="1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hy-AM" dirty="0" smtClean="0"/>
              <a:t>Հիսուսը</a:t>
            </a:r>
            <a:r>
              <a:rPr lang="en-US" dirty="0" smtClean="0"/>
              <a:t>          </a:t>
            </a:r>
            <a:r>
              <a:rPr lang="en-US" dirty="0" smtClean="0">
                <a:solidFill>
                  <a:schemeClr val="bg1"/>
                </a:solidFill>
              </a:rPr>
              <a:t> </a:t>
            </a:r>
            <a:r>
              <a:rPr lang="hy-AM" dirty="0" smtClean="0"/>
              <a:t>Հակասություններ</a:t>
            </a:r>
            <a:r>
              <a:rPr lang="en-US" dirty="0" smtClean="0">
                <a:solidFill>
                  <a:schemeClr val="bg1"/>
                </a:solidFill>
              </a:rPr>
              <a:t>         </a:t>
            </a:r>
            <a:r>
              <a:rPr lang="hy-AM" dirty="0" smtClean="0"/>
              <a:t>Ապաշխարություն</a:t>
            </a:r>
            <a:r>
              <a:rPr lang="en-US" dirty="0" smtClean="0">
                <a:solidFill>
                  <a:schemeClr val="bg1"/>
                </a:solidFill>
              </a:rPr>
              <a:t>  </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pic>
        <p:nvPicPr>
          <p:cNvPr id="3" name="Picture Placeholder 2"/>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rcRect t="17693" b="17693"/>
          <a:stretch>
            <a:fillRect/>
          </a:stretch>
        </p:blipFill>
        <p:spPr/>
      </p:pic>
    </p:spTree>
    <p:extLst>
      <p:ext uri="{BB962C8B-B14F-4D97-AF65-F5344CB8AC3E}">
        <p14:creationId xmlns:p14="http://schemas.microsoft.com/office/powerpoint/2010/main" val="1552094479"/>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10681" b="10681"/>
          <a:stretch>
            <a:fillRect/>
          </a:stretch>
        </p:blipFill>
        <p:spPr/>
      </p:pic>
      <p:sp>
        <p:nvSpPr>
          <p:cNvPr id="16" name="Text Placeholder 15"/>
          <p:cNvSpPr>
            <a:spLocks noGrp="1"/>
          </p:cNvSpPr>
          <p:nvPr>
            <p:ph type="body" sz="quarter" idx="13"/>
          </p:nvPr>
        </p:nvSpPr>
        <p:spPr/>
        <p:txBody>
          <a:bodyPr>
            <a:normAutofit lnSpcReduction="10000"/>
          </a:bodyPr>
          <a:lstStyle/>
          <a:p>
            <a:r>
              <a:rPr lang="hy-AM" dirty="0" smtClean="0"/>
              <a:t>Աստված սիրում է քեզ:</a:t>
            </a:r>
            <a:endParaRPr lang="en-US" dirty="0"/>
          </a:p>
        </p:txBody>
      </p:sp>
      <p:sp>
        <p:nvSpPr>
          <p:cNvPr id="17" name="Text Placeholder 16"/>
          <p:cNvSpPr>
            <a:spLocks noGrp="1"/>
          </p:cNvSpPr>
          <p:nvPr>
            <p:ph type="body" sz="quarter" idx="14"/>
          </p:nvPr>
        </p:nvSpPr>
        <p:spPr>
          <a:xfrm>
            <a:off x="0" y="0"/>
            <a:ext cx="9144000" cy="198614"/>
          </a:xfrm>
        </p:spPr>
        <p:txBody>
          <a:bodyPr/>
          <a:lstStyle/>
          <a:p>
            <a:r>
              <a:rPr lang="hy-AM" b="1" dirty="0" smtClean="0">
                <a:solidFill>
                  <a:schemeClr val="bg1"/>
                </a:solidFill>
              </a:rPr>
              <a:t>ԿՈՉ</a:t>
            </a:r>
            <a:endParaRPr lang="en-US" b="1" dirty="0">
              <a:solidFill>
                <a:schemeClr val="bg1"/>
              </a:solidFill>
            </a:endParaRPr>
          </a:p>
        </p:txBody>
      </p:sp>
      <p:sp>
        <p:nvSpPr>
          <p:cNvPr id="18" name="Text Placeholder 17"/>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591489405"/>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b="1" smtClean="0">
                <a:solidFill>
                  <a:schemeClr val="bg1"/>
                </a:solidFill>
              </a:rPr>
              <a:t>A warm welcome to everyone!</a:t>
            </a:r>
            <a:endParaRPr lang="en-US" b="1" dirty="0" smtClean="0">
              <a:solidFill>
                <a:schemeClr val="bg1"/>
              </a:solidFill>
            </a:endParaRPr>
          </a:p>
        </p:txBody>
      </p:sp>
      <p:sp>
        <p:nvSpPr>
          <p:cNvPr id="9" name="TextBox 8"/>
          <p:cNvSpPr txBox="1"/>
          <p:nvPr/>
        </p:nvSpPr>
        <p:spPr>
          <a:xfrm>
            <a:off x="990600" y="1428750"/>
            <a:ext cx="2667000" cy="990600"/>
          </a:xfrm>
          <a:prstGeom prst="rect">
            <a:avLst/>
          </a:prstGeom>
        </p:spPr>
        <p:txBody>
          <a:bodyPr vert="horz" wrap="square" lIns="91440" tIns="45720" rIns="91440" bIns="45720" rtlCol="0" anchor="t">
            <a:normAutofit/>
          </a:bodyPr>
          <a:lstStyle/>
          <a:p>
            <a:endParaRPr lang="en-US" sz="1400" dirty="0" smtClean="0">
              <a:latin typeface="Kalinga" pitchFamily="34" charset="0"/>
              <a:cs typeface="Kalinga" pitchFamily="34" charset="0"/>
            </a:endParaRPr>
          </a:p>
        </p:txBody>
      </p:sp>
      <p:sp>
        <p:nvSpPr>
          <p:cNvPr id="5" name="Text Placeholder 4"/>
          <p:cNvSpPr>
            <a:spLocks noGrp="1"/>
          </p:cNvSpPr>
          <p:nvPr>
            <p:ph type="body" sz="quarter" idx="13"/>
          </p:nvPr>
        </p:nvSpPr>
        <p:spPr/>
        <p:txBody>
          <a:bodyPr>
            <a:normAutofit lnSpcReduction="10000"/>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3744020"/>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p:txBody>
          <a:bodyPr>
            <a:normAutofit fontScale="85000" lnSpcReduction="10000"/>
          </a:bodyPr>
          <a:lstStyle/>
          <a:p>
            <a:r>
              <a:rPr lang="en-US" dirty="0" smtClean="0"/>
              <a:t>1. </a:t>
            </a:r>
            <a:r>
              <a:rPr lang="hy-AM" dirty="0" smtClean="0"/>
              <a:t>Պետք է ընդունի և բարձրացնի Հիսուսին</a:t>
            </a:r>
            <a:endParaRPr lang="en-US" dirty="0"/>
          </a:p>
        </p:txBody>
      </p:sp>
      <p:sp>
        <p:nvSpPr>
          <p:cNvPr id="18" name="Text Placeholder 17"/>
          <p:cNvSpPr>
            <a:spLocks noGrp="1"/>
          </p:cNvSpPr>
          <p:nvPr>
            <p:ph type="body" sz="quarter" idx="16"/>
          </p:nvPr>
        </p:nvSpPr>
        <p:spPr/>
        <p:txBody>
          <a:bodyPr/>
          <a:lstStyle/>
          <a:p>
            <a:r>
              <a:rPr lang="en-US" dirty="0" smtClean="0"/>
              <a:t>“</a:t>
            </a:r>
            <a:r>
              <a:rPr lang="en-US" baseline="30000" dirty="0" smtClean="0"/>
              <a:t>1</a:t>
            </a:r>
            <a:r>
              <a:rPr lang="en-US" dirty="0" smtClean="0"/>
              <a:t> </a:t>
            </a:r>
            <a:r>
              <a:rPr lang="hy-AM" dirty="0" smtClean="0"/>
              <a:t>Սիրելիներ ամեն հոգու մի հավատաք, այլ փորձեք հոգիները թե արդյո՞ք Աստծուց են, որովհետև շատ սուտ մարգարեներ են դուրս եկել աշխարհ:</a:t>
            </a:r>
            <a:br>
              <a:rPr lang="hy-AM" dirty="0" smtClean="0"/>
            </a:br>
            <a:r>
              <a:rPr lang="en-US" baseline="30000" dirty="0" smtClean="0"/>
              <a:t>2</a:t>
            </a:r>
            <a:r>
              <a:rPr lang="en-US" dirty="0" smtClean="0"/>
              <a:t> </a:t>
            </a:r>
            <a:r>
              <a:rPr lang="hy-AM" dirty="0" smtClean="0"/>
              <a:t>Սրանով ճանաչեք Աստծո Հոգին. Ամեն հոգի, որ խոստովանում է Հիսուս Քրիստոսին մարմնով եկած, Աստծուց է:» </a:t>
            </a:r>
            <a:r>
              <a:rPr lang="en-US" dirty="0" smtClean="0"/>
              <a:t>(1 </a:t>
            </a:r>
            <a:r>
              <a:rPr lang="hy-AM" dirty="0" smtClean="0"/>
              <a:t>Հովհ.</a:t>
            </a:r>
            <a:r>
              <a:rPr lang="en-US" dirty="0" smtClean="0"/>
              <a:t> 4</a:t>
            </a:r>
            <a:r>
              <a:rPr lang="hy-AM" dirty="0" smtClean="0"/>
              <a:t>.</a:t>
            </a:r>
            <a:r>
              <a:rPr lang="en-US" dirty="0" smtClean="0"/>
              <a:t>1-2)</a:t>
            </a:r>
            <a:endParaRPr lang="en-US" dirty="0"/>
          </a:p>
        </p:txBody>
      </p:sp>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en-US" dirty="0" smtClean="0">
                <a:solidFill>
                  <a:schemeClr val="bg1"/>
                </a:solidFill>
              </a:rPr>
              <a:t> </a:t>
            </a:r>
            <a:r>
              <a:rPr lang="hy-AM" dirty="0" smtClean="0">
                <a:solidFill>
                  <a:schemeClr val="bg1"/>
                </a:solidFill>
              </a:rPr>
              <a:t>Հիսուսը</a:t>
            </a:r>
            <a:r>
              <a:rPr lang="en-US" dirty="0" smtClean="0">
                <a:solidFill>
                  <a:schemeClr val="bg1"/>
                </a:solidFill>
              </a:rPr>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pic>
        <p:nvPicPr>
          <p:cNvPr id="3" name="Picture Placehold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8732" r="8732"/>
          <a:stretch>
            <a:fillRect/>
          </a:stretch>
        </p:blipFill>
        <p:spPr/>
      </p:pic>
    </p:spTree>
    <p:extLst>
      <p:ext uri="{BB962C8B-B14F-4D97-AF65-F5344CB8AC3E}">
        <p14:creationId xmlns:p14="http://schemas.microsoft.com/office/powerpoint/2010/main" val="104629773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p:txBody>
          <a:bodyPr/>
          <a:lstStyle/>
          <a:p>
            <a:r>
              <a:rPr lang="hy-AM" dirty="0" smtClean="0"/>
              <a:t>«Նայեք, նայեք</a:t>
            </a:r>
            <a:r>
              <a:rPr lang="hy-AM" dirty="0"/>
              <a:t> </a:t>
            </a:r>
            <a:r>
              <a:rPr lang="hy-AM" dirty="0" smtClean="0"/>
              <a:t>Հիսուսին և ապրեք:» </a:t>
            </a:r>
            <a:r>
              <a:rPr lang="en-US" dirty="0" smtClean="0"/>
              <a:t>(FE 179.1)</a:t>
            </a:r>
            <a:endParaRPr lang="en-US" dirty="0"/>
          </a:p>
        </p:txBody>
      </p:sp>
      <p:sp>
        <p:nvSpPr>
          <p:cNvPr id="7" name="Text Placeholder 15"/>
          <p:cNvSpPr>
            <a:spLocks noGrp="1"/>
          </p:cNvSpPr>
          <p:nvPr>
            <p:ph type="body" sz="quarter" idx="13"/>
          </p:nvPr>
        </p:nvSpPr>
        <p:spPr>
          <a:xfrm>
            <a:off x="3136076" y="718782"/>
            <a:ext cx="5550724" cy="420522"/>
          </a:xfrm>
        </p:spPr>
        <p:txBody>
          <a:bodyPr>
            <a:normAutofit fontScale="85000" lnSpcReduction="10000"/>
          </a:bodyPr>
          <a:lstStyle/>
          <a:p>
            <a:r>
              <a:rPr lang="en-US" dirty="0" smtClean="0"/>
              <a:t>1. </a:t>
            </a:r>
            <a:r>
              <a:rPr lang="hy-AM" dirty="0" smtClean="0"/>
              <a:t>Պետք է ընդունի և բարձրացնի Հիսուսին</a:t>
            </a:r>
            <a:endParaRPr lang="en-US" dirty="0"/>
          </a:p>
        </p:txBody>
      </p:sp>
      <p:sp>
        <p:nvSpPr>
          <p:cNvPr id="9"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en-US" dirty="0" smtClean="0">
                <a:solidFill>
                  <a:schemeClr val="bg1"/>
                </a:solidFill>
              </a:rPr>
              <a:t> </a:t>
            </a:r>
            <a:r>
              <a:rPr lang="hy-AM" dirty="0" smtClean="0">
                <a:solidFill>
                  <a:schemeClr val="bg1"/>
                </a:solidFill>
              </a:rPr>
              <a:t>Հիսուսը</a:t>
            </a:r>
            <a:r>
              <a:rPr lang="en-US" dirty="0" smtClean="0">
                <a:solidFill>
                  <a:schemeClr val="bg1"/>
                </a:solidFill>
              </a:rPr>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pic>
        <p:nvPicPr>
          <p:cNvPr id="5" name="Picture Placeholder 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8732" r="8732"/>
          <a:stretch>
            <a:fillRect/>
          </a:stretch>
        </p:blipFill>
        <p:spPr/>
      </p:pic>
    </p:spTree>
    <p:extLst>
      <p:ext uri="{BB962C8B-B14F-4D97-AF65-F5344CB8AC3E}">
        <p14:creationId xmlns:p14="http://schemas.microsoft.com/office/powerpoint/2010/main" val="278158701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p:txBody>
          <a:bodyPr/>
          <a:lstStyle/>
          <a:p>
            <a:r>
              <a:rPr lang="hy-AM" dirty="0" smtClean="0"/>
              <a:t>Բարձրացրեք Հիսուսին, ովքեր սովորեցնում են Հիսուսին</a:t>
            </a:r>
            <a:r>
              <a:rPr lang="en-US" dirty="0" smtClean="0"/>
              <a:t>,</a:t>
            </a:r>
            <a:r>
              <a:rPr lang="hy-AM" dirty="0" smtClean="0"/>
              <a:t> բարձրացրեք Հիսուսին քարոզներում, երգերում, աղոթքներում: Թող բոլոր ձեր զորությունը ուղված լինի նրա վրա, որ կորած, մոլորված, խառանշփոթված հոգիներին ցույց տաք Աստծո Գառին: Բարձրացրեք Նրան, հարուցյալ Փրկչին, և բոլորին ասեք, ով լսում է, Եկեք Նրա մոտ, Ով սիրեց մեզ և Իրեն տվեց մեզ համար:</a:t>
            </a:r>
            <a:endParaRPr lang="en-US" sz="1400" b="0" i="1" dirty="0">
              <a:solidFill>
                <a:schemeClr val="tx1">
                  <a:lumMod val="85000"/>
                  <a:lumOff val="15000"/>
                </a:schemeClr>
              </a:solidFill>
            </a:endParaRPr>
          </a:p>
        </p:txBody>
      </p:sp>
      <p:sp>
        <p:nvSpPr>
          <p:cNvPr id="7" name="Text Placeholder 7"/>
          <p:cNvSpPr>
            <a:spLocks noGrp="1"/>
          </p:cNvSpPr>
          <p:nvPr>
            <p:ph type="body" sz="quarter" idx="14"/>
          </p:nvPr>
        </p:nvSpPr>
        <p:spPr>
          <a:xfrm>
            <a:off x="0" y="0"/>
            <a:ext cx="9144000" cy="209550"/>
          </a:xfrm>
        </p:spPr>
        <p:txBody>
          <a:bodyPr/>
          <a:lstStyle/>
          <a:p>
            <a:r>
              <a:rPr lang="hy-AM" b="1" dirty="0" smtClean="0"/>
              <a:t>Խոստում</a:t>
            </a:r>
            <a:r>
              <a:rPr lang="en-US" dirty="0" smtClean="0"/>
              <a:t> </a:t>
            </a:r>
            <a:r>
              <a:rPr lang="hy-AM" dirty="0" smtClean="0"/>
              <a:t> </a:t>
            </a:r>
            <a:r>
              <a:rPr lang="en-US" dirty="0" smtClean="0"/>
              <a:t>         </a:t>
            </a:r>
            <a:r>
              <a:rPr lang="en-US" dirty="0" smtClean="0">
                <a:solidFill>
                  <a:schemeClr val="bg1"/>
                </a:solidFill>
              </a:rPr>
              <a:t> </a:t>
            </a:r>
            <a:r>
              <a:rPr lang="hy-AM" dirty="0" smtClean="0">
                <a:solidFill>
                  <a:schemeClr val="bg1"/>
                </a:solidFill>
              </a:rPr>
              <a:t>Հիսուսը</a:t>
            </a:r>
            <a:r>
              <a:rPr lang="en-US" dirty="0" smtClean="0">
                <a:solidFill>
                  <a:schemeClr val="bg1"/>
                </a:solidFill>
              </a:rPr>
              <a:t>           </a:t>
            </a:r>
            <a:r>
              <a:rPr lang="hy-AM" dirty="0" smtClean="0"/>
              <a:t>Հակասություններ</a:t>
            </a:r>
            <a:r>
              <a:rPr lang="en-US" dirty="0" smtClean="0"/>
              <a:t>         </a:t>
            </a:r>
            <a:r>
              <a:rPr lang="hy-AM" dirty="0" smtClean="0"/>
              <a:t>Ապաշխարություն</a:t>
            </a:r>
            <a:r>
              <a:rPr lang="en-US" dirty="0" smtClean="0"/>
              <a:t>          </a:t>
            </a:r>
            <a:r>
              <a:rPr lang="hy-AM" dirty="0" smtClean="0"/>
              <a:t>Իրագործում</a:t>
            </a:r>
            <a:r>
              <a:rPr lang="en-US" dirty="0" smtClean="0"/>
              <a:t>        </a:t>
            </a:r>
            <a:r>
              <a:rPr lang="hy-AM" dirty="0" smtClean="0"/>
              <a:t>Պտուղը</a:t>
            </a:r>
            <a:r>
              <a:rPr lang="en-US" dirty="0" smtClean="0"/>
              <a:t>       </a:t>
            </a:r>
            <a:r>
              <a:rPr lang="hy-AM" dirty="0" smtClean="0"/>
              <a:t>Տեսիլք և երազ</a:t>
            </a:r>
            <a:r>
              <a:rPr lang="en-US" dirty="0" smtClean="0"/>
              <a:t>        </a:t>
            </a:r>
            <a:r>
              <a:rPr lang="hy-AM" dirty="0" smtClean="0"/>
              <a:t>Դրսևորումը</a:t>
            </a:r>
            <a:endParaRPr lang="en-US" dirty="0"/>
          </a:p>
        </p:txBody>
      </p:sp>
      <p:sp>
        <p:nvSpPr>
          <p:cNvPr id="9" name="Text Placeholder 15"/>
          <p:cNvSpPr>
            <a:spLocks noGrp="1"/>
          </p:cNvSpPr>
          <p:nvPr>
            <p:ph type="body" sz="quarter" idx="13"/>
          </p:nvPr>
        </p:nvSpPr>
        <p:spPr>
          <a:xfrm>
            <a:off x="3136076" y="718782"/>
            <a:ext cx="5550724" cy="420522"/>
          </a:xfrm>
        </p:spPr>
        <p:txBody>
          <a:bodyPr>
            <a:normAutofit fontScale="85000" lnSpcReduction="10000"/>
          </a:bodyPr>
          <a:lstStyle/>
          <a:p>
            <a:r>
              <a:rPr lang="en-US" dirty="0" smtClean="0"/>
              <a:t>1. </a:t>
            </a:r>
            <a:r>
              <a:rPr lang="hy-AM" dirty="0" smtClean="0"/>
              <a:t>Պետք է ընդունի և բարձրացնի Հիսուսին</a:t>
            </a:r>
            <a:endParaRPr lang="en-US" dirty="0"/>
          </a:p>
        </p:txBody>
      </p:sp>
      <p:pic>
        <p:nvPicPr>
          <p:cNvPr id="5" name="Picture Placeholder 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8732" r="8732"/>
          <a:stretch>
            <a:fillRect/>
          </a:stretch>
        </p:blipFill>
        <p:spPr/>
      </p:pic>
    </p:spTree>
    <p:extLst>
      <p:ext uri="{BB962C8B-B14F-4D97-AF65-F5344CB8AC3E}">
        <p14:creationId xmlns:p14="http://schemas.microsoft.com/office/powerpoint/2010/main" val="1031960546"/>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solidFill>
        </a:ln>
        <a:effectLst>
          <a:outerShdw blurRad="50800" dist="38100" dir="5400000" algn="t" rotWithShape="0">
            <a:prstClr val="black">
              <a:alpha val="4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t">
        <a:normAutofit/>
      </a:bodyPr>
      <a:lstStyle>
        <a:defPPr>
          <a:defRPr sz="1200" dirty="0" smtClean="0">
            <a:latin typeface="Kalinga" pitchFamily="34" charset="0"/>
            <a:cs typeface="Kaling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TotalTime>
  <Words>4683</Words>
  <Application>Microsoft Office PowerPoint</Application>
  <PresentationFormat>On-screen Show (16:9)</PresentationFormat>
  <Paragraphs>431</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Kalinga</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dc:creator>
  <cp:lastModifiedBy>Zav Gabriel</cp:lastModifiedBy>
  <cp:revision>366</cp:revision>
  <dcterms:created xsi:type="dcterms:W3CDTF">2012-02-26T14:24:24Z</dcterms:created>
  <dcterms:modified xsi:type="dcterms:W3CDTF">2012-12-30T18:18:35Z</dcterms:modified>
</cp:coreProperties>
</file>