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36" r:id="rId3"/>
    <p:sldId id="337" r:id="rId4"/>
    <p:sldId id="279" r:id="rId5"/>
    <p:sldId id="257" r:id="rId6"/>
    <p:sldId id="258" r:id="rId7"/>
    <p:sldId id="259" r:id="rId8"/>
    <p:sldId id="338" r:id="rId9"/>
    <p:sldId id="33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325" r:id="rId18"/>
    <p:sldId id="269" r:id="rId19"/>
    <p:sldId id="270" r:id="rId20"/>
    <p:sldId id="273" r:id="rId21"/>
    <p:sldId id="275" r:id="rId22"/>
    <p:sldId id="277" r:id="rId23"/>
    <p:sldId id="278" r:id="rId24"/>
    <p:sldId id="280" r:id="rId25"/>
    <p:sldId id="284" r:id="rId26"/>
    <p:sldId id="332" r:id="rId27"/>
    <p:sldId id="285" r:id="rId28"/>
    <p:sldId id="328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0" r:id="rId43"/>
    <p:sldId id="304" r:id="rId44"/>
    <p:sldId id="301" r:id="rId45"/>
    <p:sldId id="302" r:id="rId46"/>
    <p:sldId id="329" r:id="rId47"/>
    <p:sldId id="303" r:id="rId48"/>
    <p:sldId id="295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31" r:id="rId63"/>
    <p:sldId id="318" r:id="rId64"/>
    <p:sldId id="319" r:id="rId65"/>
    <p:sldId id="322" r:id="rId66"/>
    <p:sldId id="323" r:id="rId67"/>
    <p:sldId id="324" r:id="rId68"/>
    <p:sldId id="333" r:id="rId69"/>
    <p:sldId id="334" r:id="rId70"/>
    <p:sldId id="335" r:id="rId71"/>
  </p:sldIdLst>
  <p:sldSz cx="9144000" cy="5143500" type="screen16x9"/>
  <p:notesSz cx="7045325" cy="9345613"/>
  <p:embeddedFontLst>
    <p:embeddedFont>
      <p:font typeface="Kalinga" panose="020B0502040204020203" pitchFamily="34" charset="0"/>
      <p:regular r:id="rId74"/>
      <p:bold r:id="rId75"/>
    </p:embeddedFont>
    <p:embeddedFont>
      <p:font typeface="Calibri" panose="020B0604020202020204" charset="0"/>
      <p:regular r:id="rId76"/>
      <p:bold r:id="rId77"/>
      <p:italic r:id="rId78"/>
      <p:boldItalic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4">
          <p15:clr>
            <a:srgbClr val="A4A3A4"/>
          </p15:clr>
        </p15:guide>
        <p15:guide id="2" pos="221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ly" initials="MK" lastIdx="51" clrIdx="0"/>
  <p:cmAuthor id="1" name="Stefan" initials="S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1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66925" autoAdjust="0"/>
  </p:normalViewPr>
  <p:slideViewPr>
    <p:cSldViewPr>
      <p:cViewPr varScale="1">
        <p:scale>
          <a:sx n="64" d="100"/>
          <a:sy n="64" d="100"/>
        </p:scale>
        <p:origin x="158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3552" y="-96"/>
      </p:cViewPr>
      <p:guideLst>
        <p:guide orient="horz" pos="2944"/>
        <p:guide pos="221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3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974" cy="467281"/>
          </a:xfrm>
          <a:prstGeom prst="rect">
            <a:avLst/>
          </a:prstGeom>
        </p:spPr>
        <p:txBody>
          <a:bodyPr vert="horz" lIns="92767" tIns="46383" rIns="92767" bIns="463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767" tIns="46383" rIns="92767" bIns="46383" rtlCol="0"/>
          <a:lstStyle>
            <a:lvl1pPr algn="r">
              <a:defRPr sz="1200"/>
            </a:lvl1pPr>
          </a:lstStyle>
          <a:p>
            <a:fld id="{A72D27DC-1D59-4AAA-BE41-BA4A3C2B1580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76711"/>
            <a:ext cx="3052974" cy="467281"/>
          </a:xfrm>
          <a:prstGeom prst="rect">
            <a:avLst/>
          </a:prstGeom>
        </p:spPr>
        <p:txBody>
          <a:bodyPr vert="horz" lIns="92767" tIns="46383" rIns="92767" bIns="463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767" tIns="46383" rIns="92767" bIns="46383" rtlCol="0" anchor="b"/>
          <a:lstStyle>
            <a:lvl1pPr algn="r">
              <a:defRPr sz="1200"/>
            </a:lvl1pPr>
          </a:lstStyle>
          <a:p>
            <a:fld id="{108D5962-644C-4138-98DC-2CD62A2E74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974" cy="467281"/>
          </a:xfrm>
          <a:prstGeom prst="rect">
            <a:avLst/>
          </a:prstGeom>
        </p:spPr>
        <p:txBody>
          <a:bodyPr vert="horz" lIns="92767" tIns="46383" rIns="92767" bIns="463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767" tIns="46383" rIns="92767" bIns="46383" rtlCol="0"/>
          <a:lstStyle>
            <a:lvl1pPr algn="r">
              <a:defRPr sz="1200"/>
            </a:lvl1pPr>
          </a:lstStyle>
          <a:p>
            <a:fld id="{5EA5F04F-46EB-41B6-9B2C-65ADFED666F6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00088"/>
            <a:ext cx="6232525" cy="3505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67" tIns="46383" rIns="92767" bIns="463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6"/>
            <a:ext cx="5636260" cy="4205526"/>
          </a:xfrm>
          <a:prstGeom prst="rect">
            <a:avLst/>
          </a:prstGeom>
        </p:spPr>
        <p:txBody>
          <a:bodyPr vert="horz" lIns="92767" tIns="46383" rIns="92767" bIns="4638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6711"/>
            <a:ext cx="3052974" cy="467281"/>
          </a:xfrm>
          <a:prstGeom prst="rect">
            <a:avLst/>
          </a:prstGeom>
        </p:spPr>
        <p:txBody>
          <a:bodyPr vert="horz" lIns="92767" tIns="46383" rIns="92767" bIns="463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767" tIns="46383" rIns="92767" bIns="46383" rtlCol="0" anchor="b"/>
          <a:lstStyle>
            <a:lvl1pPr algn="r">
              <a:defRPr sz="1200"/>
            </a:lvl1pPr>
          </a:lstStyle>
          <a:p>
            <a:fld id="{8592043D-A3B0-45A2-87FE-59C0CF6DAE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8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i="1" dirty="0" smtClean="0"/>
              <a:t>Բովանդակությունը՝</a:t>
            </a:r>
            <a:endParaRPr lang="en-US" i="1" dirty="0" smtClean="0"/>
          </a:p>
          <a:p>
            <a:endParaRPr lang="en-US" i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1200" i="1" kern="1200" dirty="0" smtClean="0">
                <a:solidFill>
                  <a:schemeClr val="tx1"/>
                </a:solidFill>
                <a:effectLst/>
              </a:rPr>
              <a:t>Այս թեման խոսում է Աստվածաշնչի գրողների և Էլեն Ուայթի</a:t>
            </a:r>
            <a:r>
              <a:rPr lang="hy-AM" sz="1200" i="1" kern="1200" baseline="0" dirty="0" smtClean="0">
                <a:solidFill>
                  <a:schemeClr val="tx1"/>
                </a:solidFill>
                <a:effectLst/>
              </a:rPr>
              <a:t> գրությունների Սուրբ Հոգու կողմից ներշնչման մասին: Պատասխանում է այն հարցին նաև, թե ինչպե՞ս ադվենտիստը կարող է ընդունել ՍՈԼԱ ՍԿՐԻՊՏՈՒՐԱ 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</a:rPr>
              <a:t>(</a:t>
            </a:r>
            <a:r>
              <a:rPr lang="hy-AM" sz="1200" i="1" kern="1200" baseline="0" dirty="0" smtClean="0">
                <a:solidFill>
                  <a:schemeClr val="tx1"/>
                </a:solidFill>
                <a:effectLst/>
              </a:rPr>
              <a:t>Միայն Աստվածաշունչը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</a:rPr>
              <a:t>)</a:t>
            </a:r>
            <a:r>
              <a:rPr lang="hy-AM" sz="1200" i="1" kern="1200" baseline="0" dirty="0" smtClean="0">
                <a:solidFill>
                  <a:schemeClr val="tx1"/>
                </a:solidFill>
                <a:effectLst/>
              </a:rPr>
              <a:t> գաղափարը և միևնույն ժամանակ ընդունել Ուայթի գրությունների հեղինակությունը որպես նեշնչված Սուրբ Հոգուց:</a:t>
            </a:r>
            <a:endParaRPr lang="en-US" sz="1200" i="1" kern="12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5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Աստված փոխանցում է միտքը, այլ ոչ թե ստույգ բառերը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Այնուհետև մարգարեն իր բառերով սկսում է գրել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Սա էլ իր հերթին բերում է տարբեր գրաոճեր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Ահա ևս մեկ մեջբերում ՄՊ-ից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8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8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noProof="0" dirty="0" smtClean="0"/>
              <a:t>Ադվենտիստները</a:t>
            </a:r>
            <a:r>
              <a:rPr lang="hy-AM" baseline="0" noProof="0" dirty="0" smtClean="0"/>
              <a:t> հավատում են, որ Աստված ինչպես ներշնչել է Աստվածաշնչի գրողներին, այնպես էլ հավասարպես ներշնչել է Էլեն Ուայթին:</a:t>
            </a:r>
            <a:endParaRPr lang="en-US" noProof="0" dirty="0" smtClean="0"/>
          </a:p>
          <a:p>
            <a:pPr marL="173953" indent="-173953">
              <a:buFontTx/>
              <a:buChar char="-"/>
            </a:pPr>
            <a:r>
              <a:rPr lang="hy-AM" noProof="0" dirty="0" smtClean="0"/>
              <a:t>Երկու դեպքում էլ Նա փոխանցել է ճշմարտություն մարդկանց համար:</a:t>
            </a:r>
            <a:endParaRPr lang="en-US" baseline="0" noProof="0" dirty="0" smtClean="0"/>
          </a:p>
          <a:p>
            <a:pPr marL="637828" lvl="1" indent="-173953">
              <a:buFontTx/>
              <a:buChar char="-"/>
            </a:pPr>
            <a:r>
              <a:rPr lang="hy-AM" baseline="0" noProof="0" dirty="0" smtClean="0"/>
              <a:t>Նա է լուրերի Հեղինակը:</a:t>
            </a:r>
            <a:endParaRPr lang="en-US" baseline="0" noProof="0" dirty="0" smtClean="0"/>
          </a:p>
          <a:p>
            <a:pPr marL="637828" lvl="1" indent="-173953">
              <a:buFontTx/>
              <a:buChar char="-"/>
            </a:pPr>
            <a:r>
              <a:rPr lang="hy-AM" baseline="0" noProof="0" dirty="0" smtClean="0"/>
              <a:t>Նա լուրերին տալիս է հեղինակություն:</a:t>
            </a:r>
            <a:endParaRPr lang="en-US" baseline="0" noProof="0" dirty="0" smtClean="0"/>
          </a:p>
          <a:p>
            <a:pPr marL="637828" lvl="1" indent="-173953">
              <a:buFontTx/>
              <a:buChar char="-"/>
            </a:pPr>
            <a:r>
              <a:rPr lang="hy-AM" baseline="0" noProof="0" dirty="0" smtClean="0"/>
              <a:t>Երկու դեպքում էլ լուրին ընդդիմանալը նշանակում է ընդդիմանալ Աստծուն:</a:t>
            </a:r>
            <a:endParaRPr lang="en-US" baseline="0" noProof="0" dirty="0" smtClean="0"/>
          </a:p>
          <a:p>
            <a:pPr marL="637828" lvl="1" indent="-173953">
              <a:buFontTx/>
              <a:buChar char="-"/>
            </a:pPr>
            <a:r>
              <a:rPr lang="hy-AM" baseline="0" noProof="0" dirty="0" smtClean="0"/>
              <a:t>Հարցը այստեղ լրաբերի մասին չէ, այլ Աստծո:</a:t>
            </a:r>
            <a:endParaRPr lang="en-US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6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Երբևէ</a:t>
            </a:r>
            <a:r>
              <a:rPr lang="hy-AM" baseline="0" dirty="0" smtClean="0"/>
              <a:t> մտածե՞լ եք 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Կա՞Ն արդյոք Աստվածաշնչում սխալներ</a:t>
            </a:r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Գրե՞լ է արդյոք Էլեն Ուայթը որևէ սխալ բան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Այս հարցը արդարացված է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Հատկապես, քանի որ Աստված օգտագործել է սխալական մարդկանց Աստվածաշունչը գրելու համար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97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hy-AM" i="0" baseline="0" dirty="0" smtClean="0"/>
              <a:t>Չնայած նրան, որ մարդը սխալական է, այնուամենայնիվ, Աստծո խոսքը մնում է անսասան:</a:t>
            </a:r>
            <a:endParaRPr lang="en-US" i="0" baseline="0" dirty="0" smtClean="0"/>
          </a:p>
          <a:p>
            <a:pPr marL="173953" indent="-173953">
              <a:buFontTx/>
              <a:buChar char="-"/>
            </a:pPr>
            <a:r>
              <a:rPr lang="hy-AM" dirty="0" smtClean="0"/>
              <a:t>Սա չի նշանակում իհարկե, որ մարգարեները անմեղ են:</a:t>
            </a:r>
            <a:endParaRPr lang="en-US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Աստծո պաշպանություն է պահում Աստծո Խոսքը անսխալ, այլ ոչ թե մարգարեի անմեղությունը</a:t>
            </a:r>
            <a:endParaRPr lang="en-US" baseline="0" dirty="0" smtClean="0"/>
          </a:p>
          <a:p>
            <a:pPr marL="173953" indent="-173953" defTabSz="927750"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60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i="0" baseline="0" dirty="0" smtClean="0"/>
              <a:t>Նույնիսկ ամենահայտնի աստվածաշնչայն գրողներից երկուսը՝ Մովսեսը և Պողոսը, գործեցին սխալներ ծառայության ժամանակ:</a:t>
            </a:r>
          </a:p>
          <a:p>
            <a:pPr marL="0" indent="0">
              <a:buFontTx/>
              <a:buNone/>
            </a:pPr>
            <a:r>
              <a:rPr lang="hy-AM" i="0" baseline="0" dirty="0" smtClean="0"/>
              <a:t>Մովսեսը սխալ գործեց, երբ քարին երկու անգամ հարվածեց </a:t>
            </a:r>
            <a:r>
              <a:rPr lang="ru-RU" i="0" baseline="0" dirty="0" smtClean="0"/>
              <a:t>(</a:t>
            </a:r>
            <a:r>
              <a:rPr lang="hy-AM" i="0" baseline="0" dirty="0" smtClean="0"/>
              <a:t>Թվոց 20.11</a:t>
            </a:r>
            <a:r>
              <a:rPr lang="ru-RU" i="0" baseline="0" dirty="0" smtClean="0"/>
              <a:t>)</a:t>
            </a:r>
            <a:endParaRPr lang="hy-AM" i="0" baseline="0" dirty="0" smtClean="0"/>
          </a:p>
          <a:p>
            <a:pPr marL="0" indent="0">
              <a:buFontTx/>
              <a:buNone/>
            </a:pPr>
            <a:r>
              <a:rPr lang="hy-AM" i="0" baseline="0" dirty="0" smtClean="0"/>
              <a:t>Պողոսը սխալվեց, երբ հետևեց ուրիշների կարծիքին՝ սափրելով գլուխը ուխտ կապեց: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hy-AM" dirty="0" smtClean="0"/>
              <a:t>Գործք</a:t>
            </a:r>
            <a:r>
              <a:rPr lang="hy-AM" baseline="0" dirty="0" smtClean="0"/>
              <a:t>. </a:t>
            </a:r>
            <a:r>
              <a:rPr lang="en-US" dirty="0" smtClean="0"/>
              <a:t>18:18</a:t>
            </a:r>
            <a:r>
              <a:rPr lang="ru-RU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60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i="0" baseline="0" dirty="0" smtClean="0"/>
              <a:t>Այնուամենայնիվ, սա չի ազդում Աստվածաշնչի անսխալականության վրա:</a:t>
            </a:r>
          </a:p>
          <a:p>
            <a:pPr marL="0" indent="0">
              <a:buFontTx/>
              <a:buNone/>
            </a:pPr>
            <a:r>
              <a:rPr lang="hy-AM" i="0" baseline="0" dirty="0" smtClean="0"/>
              <a:t>Մյուս կողմից Աստծո կողմից կարող են թույլ տրվել փոքրիկ սխալներ</a:t>
            </a:r>
            <a:endParaRPr lang="en-US" i="0" baseline="0" dirty="0" smtClean="0"/>
          </a:p>
          <a:p>
            <a:pPr marL="631153" lvl="1" indent="-173953">
              <a:buFontTx/>
              <a:buChar char="-"/>
            </a:pPr>
            <a:r>
              <a:rPr lang="hy-AM" i="0" baseline="0" dirty="0" smtClean="0"/>
              <a:t>Սխալներ, որոնք մանրուք են և փրկության հարց չեն:</a:t>
            </a:r>
            <a:endParaRPr lang="en-US" i="0" baseline="0" dirty="0" smtClean="0"/>
          </a:p>
          <a:p>
            <a:pPr marL="173953" indent="-173953">
              <a:buFontTx/>
              <a:buChar char="-"/>
            </a:pPr>
            <a:r>
              <a:rPr lang="hy-AM" i="0" baseline="0" dirty="0" smtClean="0"/>
              <a:t>Կա սխալի երկու հնարավոր աղբյուր՝</a:t>
            </a:r>
            <a:endParaRPr lang="en-US" i="0" baseline="0" dirty="0" smtClean="0"/>
          </a:p>
          <a:p>
            <a:pPr marL="173953" indent="-173953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60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dirty="0" smtClean="0"/>
              <a:t>Առաջինը՝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Այն հնարավոր է արտագրման ընթացքում</a:t>
            </a:r>
            <a:r>
              <a:rPr lang="en-US" baseline="0" dirty="0" smtClean="0"/>
              <a:t> </a:t>
            </a:r>
            <a:r>
              <a:rPr lang="en-US" dirty="0" smtClean="0"/>
              <a:t>[</a:t>
            </a:r>
            <a:r>
              <a:rPr lang="en-US" i="1" dirty="0" smtClean="0"/>
              <a:t>Early Writings</a:t>
            </a:r>
            <a:r>
              <a:rPr lang="en-US" dirty="0" smtClean="0"/>
              <a:t>,</a:t>
            </a:r>
            <a:r>
              <a:rPr lang="en-US" baseline="0" dirty="0" smtClean="0"/>
              <a:t> page 200]</a:t>
            </a:r>
          </a:p>
          <a:p>
            <a:pPr marL="1101703" lvl="2" indent="-173953">
              <a:buFontTx/>
              <a:buChar char="-"/>
            </a:pP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Երկրորդը՝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Մի գուցե Աստված է թույլ տվել որոշակի մանր սխալներ, երբ Աստվածաշունչը գրվում էր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Օրինակ 3</a:t>
            </a:r>
            <a:r>
              <a:rPr lang="en-US" baseline="0" dirty="0" smtClean="0"/>
              <a:t> </a:t>
            </a:r>
            <a:r>
              <a:rPr lang="hy-AM" baseline="0" dirty="0" smtClean="0"/>
              <a:t>Թագ.</a:t>
            </a:r>
            <a:r>
              <a:rPr lang="en-US" baseline="0" dirty="0" smtClean="0"/>
              <a:t> 7</a:t>
            </a:r>
            <a:r>
              <a:rPr lang="hy-AM" baseline="0" dirty="0" smtClean="0"/>
              <a:t>.</a:t>
            </a:r>
            <a:r>
              <a:rPr lang="en-US" baseline="0" dirty="0" smtClean="0"/>
              <a:t>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17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y-AM" dirty="0" smtClean="0"/>
              <a:t>Սա սխալ է,</a:t>
            </a:r>
            <a:r>
              <a:rPr lang="hy-AM" baseline="0" dirty="0" smtClean="0"/>
              <a:t> բայց ոչ էական, ոչ փրկության հարց: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81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i="0" baseline="0" dirty="0" smtClean="0"/>
              <a:t>Երբ</a:t>
            </a:r>
            <a:r>
              <a:rPr lang="en-US" i="0" baseline="0" dirty="0" smtClean="0"/>
              <a:t> 1911</a:t>
            </a:r>
            <a:r>
              <a:rPr lang="hy-AM" i="0" baseline="0" dirty="0" smtClean="0"/>
              <a:t>թ.ին Մեծ Պայքարը վերանայվեց, ապա շատերը կասկածեցին դրա ներշնչվածության վրա, և որ Նա մարգարե է:</a:t>
            </a:r>
            <a:endParaRPr lang="en-US" i="0" baseline="0" dirty="0" smtClean="0"/>
          </a:p>
          <a:p>
            <a:pPr marL="171450" lvl="0" indent="-171450">
              <a:buFontTx/>
              <a:buChar char="-"/>
            </a:pPr>
            <a:r>
              <a:rPr lang="hy-AM" sz="1200" kern="1200" dirty="0" smtClean="0">
                <a:solidFill>
                  <a:schemeClr val="tx1"/>
                </a:solidFill>
                <a:effectLst/>
              </a:rPr>
              <a:t>Նրանք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</a:rPr>
              <a:t> պնդում էին, որ Աստված թելադրում է ամեն մի բառ</a:t>
            </a:r>
            <a:endParaRPr lang="en-US" sz="1200" kern="1200" dirty="0" smtClean="0">
              <a:solidFill>
                <a:schemeClr val="tx1"/>
              </a:solidFill>
              <a:effectLst/>
            </a:endParaRPr>
          </a:p>
          <a:p>
            <a:pPr marL="628650" lvl="1" indent="-171450">
              <a:buFontTx/>
              <a:buChar char="-"/>
            </a:pPr>
            <a:r>
              <a:rPr lang="hy-AM" sz="1200" kern="1200" dirty="0" smtClean="0">
                <a:solidFill>
                  <a:schemeClr val="tx1"/>
                </a:solidFill>
                <a:effectLst/>
              </a:rPr>
              <a:t>Ապա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</a:rPr>
              <a:t> ինչպե՞ս Ուայթը կարող է վերանայել այդ գիրքը</a:t>
            </a:r>
            <a:endParaRPr lang="en-US" sz="1200" kern="1200" dirty="0" smtClean="0">
              <a:solidFill>
                <a:schemeClr val="tx1"/>
              </a:solidFill>
              <a:effectLst/>
            </a:endParaRPr>
          </a:p>
          <a:p>
            <a:pPr marL="171450" lvl="0" indent="-171450">
              <a:buFontTx/>
              <a:buChar char="-"/>
            </a:pPr>
            <a:r>
              <a:rPr lang="hy-AM" sz="1200" kern="1200" dirty="0" smtClean="0">
                <a:solidFill>
                  <a:schemeClr val="tx1"/>
                </a:solidFill>
                <a:effectLst/>
              </a:rPr>
              <a:t>Արդյո՞ք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</a:rPr>
              <a:t> Աստված առաջին անգամ սխալ է թույլ տվել:</a:t>
            </a:r>
            <a:endParaRPr lang="en-US" sz="1200" kern="1200" dirty="0" smtClean="0">
              <a:solidFill>
                <a:schemeClr val="tx1"/>
              </a:solidFill>
              <a:effectLst/>
            </a:endParaRPr>
          </a:p>
          <a:p>
            <a:pPr marL="171450" lvl="0" indent="-171450">
              <a:buFontTx/>
              <a:buChar char="-"/>
            </a:pPr>
            <a:r>
              <a:rPr lang="hy-AM" sz="1200" kern="1200" dirty="0" smtClean="0">
                <a:solidFill>
                  <a:schemeClr val="tx1"/>
                </a:solidFill>
                <a:effectLst/>
              </a:rPr>
              <a:t>Արդյո՞ք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</a:rPr>
              <a:t> Ուայթը ավելի ներշնչված է քան Աստված է սկզբում արել</a:t>
            </a:r>
            <a:endParaRPr lang="en-US" sz="1200" kern="1200" dirty="0" smtClean="0">
              <a:solidFill>
                <a:schemeClr val="tx1"/>
              </a:solidFill>
              <a:effectLst/>
            </a:endParaRPr>
          </a:p>
          <a:p>
            <a:pPr marL="171450" lvl="0" indent="-171450">
              <a:buFontTx/>
              <a:buChar char="-"/>
            </a:pPr>
            <a:r>
              <a:rPr lang="hy-AM" sz="1200" kern="1200" dirty="0" smtClean="0">
                <a:solidFill>
                  <a:schemeClr val="tx1"/>
                </a:solidFill>
                <a:effectLst/>
              </a:rPr>
              <a:t>Արդյո՞ք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</a:rPr>
              <a:t> մենք պետք է միայն կարդանք Մեծ Պայքարի բնագիրը:</a:t>
            </a:r>
            <a:endParaRPr lang="en-US" sz="1200" kern="12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28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60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Շատ մարդիկ երկմտում են Աստվածաշնչի առումով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Միգուցե դժվար են հասկանում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Միգուցե հանդիմանվում են և չեն ուզում ընդունեն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04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3875" lvl="1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16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16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Եթե ասում ենք Էլեն Ուայթի</a:t>
            </a:r>
            <a:r>
              <a:rPr lang="hy-AM" baseline="0" dirty="0" smtClean="0"/>
              <a:t> գրությունները նմանապես ներշնչված են, ինչպես և Աստվածաշունչը, ապա ինչպե՞ս բացատրենք «Միայն Աստվածաշունչը» սկզբունքը: Չէ՞ որ դրանով Աստվածաշնչին ավելացնում ենք մեկ այլ գրություն: Չէ որ կաթոլիկները նույն բան են անում, Աստվածաշնչի հետ օգտագործում են ավանդույթները: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Կաթոլիկ եկեղեցին համարում է Պապին և ավանդությունը անսխալական մեկնաբանությունը Աստվածաշնչի: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Կարո՞ղ է Էլեն Ուայթը նոր բաներ է ավելացնում</a:t>
            </a: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87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dirty="0" smtClean="0"/>
              <a:t>Այս համարը նկարագրում է սատանայի</a:t>
            </a:r>
            <a:r>
              <a:rPr lang="hy-AM" baseline="0" dirty="0" smtClean="0"/>
              <a:t> և սերունդի միջև պայքարը, որը տեղի է ունենում 1260 մարգարեական թվից հետո, կամ 1798թ.ից հետո:</a:t>
            </a:r>
            <a:endParaRPr lang="en-US" baseline="0" dirty="0" smtClean="0"/>
          </a:p>
          <a:p>
            <a:pPr marL="180628" lvl="0" indent="-173953">
              <a:buFontTx/>
              <a:buChar char="-"/>
            </a:pPr>
            <a:r>
              <a:rPr lang="hy-AM" baseline="0" dirty="0" smtClean="0"/>
              <a:t>Կինը դա եկեղեցին է: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Այնպես որ Աստծո Եկեղեցին վերջում</a:t>
            </a:r>
            <a:endParaRPr lang="en-US" baseline="0" dirty="0" smtClean="0"/>
          </a:p>
          <a:p>
            <a:pPr marL="1095028" lvl="2" indent="-173953">
              <a:buFontTx/>
              <a:buChar char="-"/>
            </a:pPr>
            <a:r>
              <a:rPr lang="hy-AM" baseline="0" dirty="0" smtClean="0"/>
              <a:t>Պահում է Աստծո պատվիրանները</a:t>
            </a:r>
            <a:endParaRPr lang="en-US" baseline="0" dirty="0" smtClean="0"/>
          </a:p>
          <a:p>
            <a:pPr marL="1095028" lvl="2" indent="-173953">
              <a:buFontTx/>
              <a:buChar char="-"/>
            </a:pPr>
            <a:r>
              <a:rPr lang="hy-AM" baseline="0" dirty="0" smtClean="0"/>
              <a:t>Ունի Հիսուսի վկայությունը</a:t>
            </a:r>
            <a:endParaRPr lang="en-US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Իսկ ո՞րն է Հիսուսի վկայությունը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54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3875" lvl="1" indent="0">
              <a:buFontTx/>
              <a:buNone/>
            </a:pPr>
            <a:r>
              <a:rPr lang="hy-AM" baseline="0" dirty="0" smtClean="0"/>
              <a:t>Այսպիսով եկեղեցին վերջին օրերում</a:t>
            </a:r>
            <a:endParaRPr lang="en-US" baseline="0" dirty="0" smtClean="0"/>
          </a:p>
          <a:p>
            <a:pPr marL="1101703" lvl="2" indent="-173953">
              <a:buFontTx/>
              <a:buChar char="-"/>
            </a:pPr>
            <a:r>
              <a:rPr lang="hy-AM" dirty="0" smtClean="0"/>
              <a:t>Պահում է Աստծո պատվիրանները</a:t>
            </a:r>
            <a:endParaRPr lang="hy-AM" baseline="0" dirty="0" smtClean="0"/>
          </a:p>
          <a:p>
            <a:pPr marL="1101703" lvl="2" indent="-173953">
              <a:buFontTx/>
              <a:buChar char="-"/>
            </a:pPr>
            <a:r>
              <a:rPr lang="hy-AM" dirty="0" smtClean="0"/>
              <a:t>Ունի</a:t>
            </a:r>
            <a:r>
              <a:rPr lang="hy-AM" baseline="0" dirty="0" smtClean="0"/>
              <a:t> մարգարության հոգին</a:t>
            </a:r>
            <a:endParaRPr lang="en-US" dirty="0" smtClean="0"/>
          </a:p>
          <a:p>
            <a:pPr marL="187303" lvl="0" indent="-173953">
              <a:buFontTx/>
              <a:buChar char="-"/>
            </a:pPr>
            <a:r>
              <a:rPr lang="hy-AM" dirty="0" smtClean="0"/>
              <a:t>Եփեսացիս</a:t>
            </a:r>
            <a:r>
              <a:rPr lang="hy-AM" baseline="0" dirty="0" smtClean="0"/>
              <a:t> 4րդ և Հռոմեացիս 12րդ գլուխներում նկարագրված Հոգու պարգևները լինելու են մինչև Քրիստոսի գալուստը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hy-AM" dirty="0" smtClean="0"/>
              <a:t>Եթե</a:t>
            </a:r>
            <a:r>
              <a:rPr lang="hy-AM" baseline="0" dirty="0" smtClean="0"/>
              <a:t> մարգարեության պարգևը գրված է Աստվածաշնչում, ապա մենք չենք կարող մերժել այն </a:t>
            </a:r>
            <a:r>
              <a:rPr lang="en-US" dirty="0" smtClean="0"/>
              <a:t>“</a:t>
            </a:r>
            <a:r>
              <a:rPr lang="en-US" baseline="0" dirty="0" smtClean="0"/>
              <a:t>Sola Scriptura</a:t>
            </a:r>
            <a:r>
              <a:rPr lang="en-US" dirty="0" smtClean="0"/>
              <a:t>”</a:t>
            </a:r>
            <a:r>
              <a:rPr lang="hy-AM" dirty="0" smtClean="0"/>
              <a:t> սկզբունքով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Ապա ինչպե՞ս հասկանանք ՄԻայն Աստվածաշունչ սկզբունքը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54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baseline="0" dirty="0" smtClean="0"/>
              <a:t>Ահա թե Վիկիպեդիան ինչպես է սահամանում «</a:t>
            </a:r>
            <a:r>
              <a:rPr lang="en-US" baseline="0" dirty="0" smtClean="0"/>
              <a:t>Sola Scriptura</a:t>
            </a:r>
            <a:r>
              <a:rPr lang="hy-AM" baseline="0" dirty="0" smtClean="0"/>
              <a:t>» - ն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5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hy-AM" kern="1200" dirty="0" smtClean="0">
                <a:solidFill>
                  <a:schemeClr val="tx1"/>
                </a:solidFill>
                <a:effectLst/>
              </a:rPr>
              <a:t>Ահա</a:t>
            </a: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 թե ինչպես են Ադվենտիստները հասկանում կապը Էլեն Ուայթի և Աստվածաշնչի միջև՝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637828" lvl="1" indent="-173953" defTabSz="927750">
              <a:buFontTx/>
              <a:buChar char="-"/>
              <a:defRPr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Մեր բոլոր վարդապետությունները Աստվածաշնչից են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637828" lvl="1" indent="-173953" defTabSz="927750">
              <a:buFontTx/>
              <a:buChar char="-"/>
              <a:defRPr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Բայց միևնույն ժամանակ մենք ունենք նաև մեկ այլ հեղինակությունը, որը Աստվածաշնչին ենթակա է և ճշտվում է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173953" indent="-173953" defTabSz="927750">
              <a:buFontTx/>
              <a:buChar char="-"/>
              <a:defRPr/>
            </a:pPr>
            <a:r>
              <a:rPr lang="hy-AM" dirty="0" smtClean="0"/>
              <a:t>Էլեն</a:t>
            </a:r>
            <a:r>
              <a:rPr lang="hy-AM" baseline="0" dirty="0" smtClean="0"/>
              <a:t> Ուայթը նույնպես նման ձևով է մտածում</a:t>
            </a:r>
            <a:endParaRPr lang="en-US" dirty="0" smtClean="0"/>
          </a:p>
          <a:p>
            <a:pPr marL="0" indent="0" defTabSz="927750">
              <a:buFontTx/>
              <a:buNone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5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dirty="0" smtClean="0"/>
              <a:t>Նա</a:t>
            </a:r>
            <a:r>
              <a:rPr lang="hy-AM" baseline="0" dirty="0" smtClean="0"/>
              <a:t> գրել է՝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«Աստվածաշունչը և միայն Աստվածաշունչն է մեր հավատքի ղեկավարը:»</a:t>
            </a:r>
            <a:r>
              <a:rPr lang="en-US" dirty="0" smtClean="0"/>
              <a:t> [</a:t>
            </a:r>
            <a:r>
              <a:rPr lang="en-US" i="1" dirty="0" smtClean="0"/>
              <a:t>Testimonies</a:t>
            </a:r>
            <a:r>
              <a:rPr lang="en-US" i="1" baseline="0" dirty="0" smtClean="0"/>
              <a:t> on Sabbath-School Work</a:t>
            </a:r>
            <a:r>
              <a:rPr lang="en-US" i="0" baseline="0" dirty="0" smtClean="0"/>
              <a:t>, page 32]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«Այն օրվանից երբ հասկացան, որ Աստվածաշունչը և միայն Աստվածաշունչն է մեր ուղեկիցը, մենք երբեք չենք շեղվել այդ դիրքից:»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i="1" dirty="0" smtClean="0"/>
              <a:t>Counsels to Writers and Editors,</a:t>
            </a:r>
            <a:r>
              <a:rPr lang="en-US" i="0" baseline="0" dirty="0" smtClean="0"/>
              <a:t> page</a:t>
            </a:r>
            <a:r>
              <a:rPr lang="en-US" dirty="0" smtClean="0"/>
              <a:t> 145]</a:t>
            </a:r>
          </a:p>
          <a:p>
            <a:pPr marL="173953" indent="-173953">
              <a:buFontTx/>
              <a:buChar char="-"/>
            </a:pPr>
            <a:endParaRPr lang="en-US" dirty="0" smtClean="0"/>
          </a:p>
          <a:p>
            <a:pPr marL="173953" indent="-173953">
              <a:buFontTx/>
              <a:buChar char="-"/>
            </a:pPr>
            <a:r>
              <a:rPr lang="hy-AM" dirty="0" smtClean="0"/>
              <a:t>Նա իրեն համարում է Աստվածաշնչին մատնանշող: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Մինչդեռ նրա հեղինակությունը գալիս է Աստծուց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Ապա մենք չենք կարող մերժել այն</a:t>
            </a:r>
            <a:endParaRPr lang="en-US" dirty="0" smtClean="0"/>
          </a:p>
          <a:p>
            <a:pPr marL="173953" indent="-17395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8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hy-AM" sz="1200" kern="1200" dirty="0" smtClean="0">
                <a:solidFill>
                  <a:schemeClr val="tx1"/>
                </a:solidFill>
                <a:effectLst/>
              </a:rPr>
              <a:t>Կային մարդիկ ովքեր պնդում էին, որ Աստվածաշնչի որոշ մասեր ավելի ներշնչված</a:t>
            </a:r>
            <a:r>
              <a:rPr lang="hy-AM" sz="1200" kern="1200" baseline="0" dirty="0" smtClean="0">
                <a:solidFill>
                  <a:schemeClr val="tx1"/>
                </a:solidFill>
                <a:effectLst/>
              </a:rPr>
              <a:t> են քան մյուս մասերը:</a:t>
            </a:r>
            <a:endParaRPr lang="en-US" sz="1200" kern="1200" dirty="0" smtClean="0"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y-AM" sz="1200" kern="1200" baseline="0" dirty="0" smtClean="0">
                <a:solidFill>
                  <a:schemeClr val="tx1"/>
                </a:solidFill>
                <a:effectLst/>
              </a:rPr>
              <a:t>Ջ.Ա.Բաթլերը, ով ինչ ինչ պատճառներով ՅՕԱ Եկեղեցու վեհաժողովի նախագահն էր՝</a:t>
            </a:r>
            <a:endParaRPr lang="en-US" sz="1200" kern="1200" baseline="0" dirty="0" smtClean="0">
              <a:solidFill>
                <a:schemeClr val="tx1"/>
              </a:solidFill>
              <a:effectLst/>
            </a:endParaRPr>
          </a:p>
          <a:p>
            <a:pPr marL="628650" lvl="1" indent="-171450">
              <a:buFontTx/>
              <a:buChar char="-"/>
            </a:pPr>
            <a:r>
              <a:rPr lang="hy-AM" sz="1200" kern="1200" baseline="0" dirty="0" smtClean="0">
                <a:solidFill>
                  <a:schemeClr val="tx1"/>
                </a:solidFill>
                <a:effectLst/>
              </a:rPr>
              <a:t>Հռութը, Առակները, Երգ Երգոցը և Հոբը ավելի թույլ ներշնչված են քան Մովսեսի հնգամատյանը կամ ավետարանները:</a:t>
            </a:r>
          </a:p>
          <a:p>
            <a:pPr marL="171450" indent="-171450">
              <a:buFontTx/>
              <a:buChar char="-"/>
            </a:pPr>
            <a:r>
              <a:rPr lang="hy-AM" dirty="0" smtClean="0"/>
              <a:t>Նա ասում էր նաև, որ պատմական գրքերը ավելի քիչ ներշնչված են քան մարգարեական: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Ղուկ.</a:t>
            </a:r>
            <a:r>
              <a:rPr lang="en-US" baseline="0" dirty="0" smtClean="0"/>
              <a:t> 1:1-3</a:t>
            </a:r>
            <a:r>
              <a:rPr lang="hy-AM" baseline="0" dirty="0" smtClean="0"/>
              <a:t> ներշնչվածություն ընդհանրապես չունի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hy-AM" baseline="0" dirty="0" smtClean="0"/>
              <a:t>Բայց եթե մեզ մի բան դուր չի գալիս, չպետք է ասենք այն Աստծուց չէ:  Արդյո՞ք դա արդարացնում է, կարո՞ղ ենք մենք ընտրություն կատարել այդ հարցում, ճի՞շտ է արդյոք, որ մենք կարդում ենք Աստվածաշունչը և մերժում Էլեն Ուայթի գրությունները: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28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86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dirty="0" smtClean="0"/>
              <a:t>Նրա առաքելությունն էր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Ուղղել մեր ուշադրությունը Աստվածաշնչի վրա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Օգնություն Աստվածաշունչը ավելի լավ հասկանալու համար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Օգնելու Աստվածաշնչյան սկզբունքները կիրառել մեր կյանքում: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86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hy-AM" dirty="0" smtClean="0"/>
              <a:t>Այսպիսով,</a:t>
            </a:r>
            <a:r>
              <a:rPr lang="hy-AM" baseline="0" dirty="0" smtClean="0"/>
              <a:t> առաջին կարևոր բանը, որ պետք է նշել՝</a:t>
            </a:r>
            <a:endParaRPr lang="en-US" baseline="0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baseline="0" dirty="0" smtClean="0"/>
              <a:t>Նա չի ավելացրել Աստվածաշունչը կամ փոխել այն:</a:t>
            </a:r>
            <a:endParaRPr lang="en-US" baseline="0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baseline="0" dirty="0" smtClean="0"/>
              <a:t>Այլ ուղորդում է դեպի Աստվածաշունչը</a:t>
            </a:r>
            <a:endParaRPr lang="en-US" baseline="0" dirty="0" smtClean="0"/>
          </a:p>
          <a:p>
            <a:pPr marL="0" indent="0" defTabSz="927750">
              <a:buFontTx/>
              <a:buNone/>
              <a:defRPr/>
            </a:pPr>
            <a:r>
              <a:rPr lang="hy-AM" baseline="0" dirty="0" smtClean="0"/>
              <a:t>Հետաքրքիր է, որ մի անգամ Էլեն Ուայթը կասկածեց իր աստվածաշնչության վրա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1845</a:t>
            </a:r>
            <a:r>
              <a:rPr lang="hy-AM" baseline="0" dirty="0" smtClean="0"/>
              <a:t>թ.ի առաջին կեսում</a:t>
            </a:r>
            <a:endParaRPr lang="en-US" baseline="0" dirty="0" smtClean="0"/>
          </a:p>
          <a:p>
            <a:pPr marL="631153" lvl="1" indent="-173953">
              <a:buFontTx/>
              <a:buChar char="-"/>
            </a:pPr>
            <a:r>
              <a:rPr lang="hy-AM" baseline="0" dirty="0" smtClean="0"/>
              <a:t>Էլեն Ուայթը չէր ընդունում ադվենտիստական ծառայող և խմբագիր Ջոզեֆ Թըրներին, քանի որ վախենում էր, որ նա հոգեբանական մանիպուլյացիայի է ենթարկում:</a:t>
            </a:r>
          </a:p>
          <a:p>
            <a:pPr marL="631153" lvl="1" indent="-173953">
              <a:buFontTx/>
              <a:buChar char="-"/>
            </a:pPr>
            <a:r>
              <a:rPr lang="hy-AM" baseline="0" dirty="0" smtClean="0"/>
              <a:t>Ուայթը մտածում էր, որ միգուցե տեսիլքները հիպնոսի արդյունք են կամ «Մեսմերիզմ», ինչպես հետագայում այն անվանվեց: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Այնպես որ նա տեսիլք ստանալու ժամանակ ընդդիմանում էր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86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7828" lvl="1" indent="-17395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0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Այս</a:t>
            </a:r>
            <a:r>
              <a:rPr lang="hy-AM" baseline="0" dirty="0" smtClean="0"/>
              <a:t> տեսիլքը և 50 համարները Աստվածաշնչից մեկընդմիշտ ցրեցին կասկածները, որ նրա պարգևը Աստծուց չէ:</a:t>
            </a:r>
            <a:endParaRPr lang="en-US" dirty="0" smtClean="0"/>
          </a:p>
          <a:p>
            <a:pPr marL="173953" indent="-173953">
              <a:buFontTx/>
              <a:buChar char="-"/>
            </a:pPr>
            <a:r>
              <a:rPr lang="hy-AM" i="0" dirty="0" smtClean="0"/>
              <a:t>Աստվածաշնչյան</a:t>
            </a:r>
            <a:r>
              <a:rPr lang="hy-AM" i="0" baseline="0" dirty="0" smtClean="0"/>
              <a:t> այդ համարները դուք կարող եք գտնել «Վաղ Երկեր» գրքի մեջ</a:t>
            </a:r>
            <a:endParaRPr lang="en-US" i="1" dirty="0" smtClean="0"/>
          </a:p>
          <a:p>
            <a:pPr marL="0" indent="0">
              <a:buFontTx/>
              <a:buNone/>
            </a:pPr>
            <a:r>
              <a:rPr lang="hy-AM" dirty="0" smtClean="0"/>
              <a:t>Հետաքրքիր</a:t>
            </a:r>
            <a:r>
              <a:rPr lang="hy-AM" baseline="0" dirty="0" smtClean="0"/>
              <a:t> է, որ Էլեն Ուայթը նույն կասկածը ուներ ինչ որ այժմյան շատ մարդիկ, թե արդյո՞ք նրա լուրը Աստծուց է: </a:t>
            </a:r>
            <a:endParaRPr lang="en-US" i="0" kern="1200" baseline="0" dirty="0" smtClean="0">
              <a:solidFill>
                <a:schemeClr val="tx1"/>
              </a:solidFill>
              <a:effectLst/>
            </a:endParaRPr>
          </a:p>
          <a:p>
            <a:pPr marL="637828" lvl="1" indent="-173953">
              <a:buFontTx/>
              <a:buChar char="-"/>
            </a:pPr>
            <a:r>
              <a:rPr lang="hy-AM" i="0" kern="1200" baseline="0" dirty="0" smtClean="0">
                <a:solidFill>
                  <a:schemeClr val="tx1"/>
                </a:solidFill>
                <a:effectLst/>
              </a:rPr>
              <a:t>Իսկ Աստված պարզ ասաց նրան, որ</a:t>
            </a:r>
            <a:endParaRPr lang="en-US" i="0" kern="1200" baseline="0" dirty="0" smtClean="0">
              <a:solidFill>
                <a:schemeClr val="tx1"/>
              </a:solidFill>
              <a:effectLst/>
            </a:endParaRPr>
          </a:p>
          <a:p>
            <a:pPr marL="1101703" lvl="2" indent="-173953">
              <a:buFontTx/>
              <a:buChar char="-"/>
            </a:pPr>
            <a:r>
              <a:rPr lang="hy-AM" i="0" kern="1200" baseline="0" dirty="0" smtClean="0">
                <a:solidFill>
                  <a:schemeClr val="tx1"/>
                </a:solidFill>
                <a:effectLst/>
              </a:rPr>
              <a:t>Նրա լուրերը Աստծուց են</a:t>
            </a:r>
            <a:endParaRPr lang="en-US" i="0" kern="1200" baseline="0" dirty="0" smtClean="0">
              <a:solidFill>
                <a:schemeClr val="tx1"/>
              </a:solidFill>
              <a:effectLst/>
            </a:endParaRPr>
          </a:p>
          <a:p>
            <a:pPr marL="1101703" lvl="2" indent="-173953">
              <a:buFontTx/>
              <a:buChar char="-"/>
            </a:pPr>
            <a:r>
              <a:rPr lang="hy-AM" i="0" kern="1200" baseline="0" dirty="0" smtClean="0">
                <a:solidFill>
                  <a:schemeClr val="tx1"/>
                </a:solidFill>
                <a:effectLst/>
              </a:rPr>
              <a:t>և նպատակ ունի բարձրացնելու Աստվածաշունչը</a:t>
            </a:r>
            <a:endParaRPr lang="en-US" i="0" kern="1200" baseline="0" dirty="0" smtClean="0">
              <a:solidFill>
                <a:schemeClr val="tx1"/>
              </a:solidFill>
              <a:effectLst/>
            </a:endParaRPr>
          </a:p>
          <a:p>
            <a:pPr marL="463875" lvl="1" indent="0">
              <a:buFontTx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0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17</a:t>
            </a:r>
            <a:r>
              <a:rPr lang="hy-AM" baseline="0" dirty="0" smtClean="0"/>
              <a:t>տ.ում նա ստացավ իր առաջին տեսիլքը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Աստված կոչ էր անում նրան պայքարել ծայրահեղության դեմ: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Երկու ծայրահեղ եղբայրներ խաբում են Ուայթին ասելով որ հավաքվելու են աղոթքի ժողովի այսինչ վայրում, բայց իրականում հավաքվում են այլ տեղում: Ուայթը գնում է այդ տեղը, տեսնում է որ մարդ չկա, բայց Աստված հուշում է նրան թե որտեղ են հավաքված: Այդ երկու եղբայրները զարմացան, երբ ՈՒայթը մտավ ներս: Ուայթը այդ ժամանակ բոլորի առջև 4 ժամ տեսիլք է տեսնում, ամենաերկար տեսիլքը, և այդ ժամանակ բարձրացնում է 8կգ Աստվածաշունչը մեկ ձեռքով և առանց նայելու բացում է համարներ Աստվածաշնչից: Այդ ծայրահեղ եղբայրները փորձում էին խափանել դա՝ գոռալով և ձայներ հանելով, բայց միևնույն է Ուայթի ձայնը շատ պարզ հնչում էր բոլորին: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Մարդկանց այդ ամենը մեծ հույս բերեց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Երբ Ուայթը բացեց այն համարները, որոնք պատմում են Աստծո դատաստանի մասին և անարդարների պատժի մասին այդ երկու եղբայրները անհանգստացան և լռեցին: Նրանք լքեցին հավաքը, առանց ընդունելու, որ սխալ են: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Սա հաստատեց բոլորի առջև, որ Ուայթի տեսիլքները Աստծուց են: </a:t>
            </a:r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Սա ցույց է տալիս մեզ նաև թե ինչպես է Ուայթը հիմնվում Աստվածաշնչի վրա:</a:t>
            </a:r>
            <a:endParaRPr lang="en-US" baseline="0" dirty="0" smtClean="0"/>
          </a:p>
          <a:p>
            <a:pPr marL="173953" indent="-173953" defTabSz="927750">
              <a:buFontTx/>
              <a:buChar char="-"/>
              <a:defRPr/>
            </a:pPr>
            <a:r>
              <a:rPr lang="hy-AM" dirty="0" smtClean="0"/>
              <a:t>Վերջում</a:t>
            </a:r>
            <a:r>
              <a:rPr lang="hy-AM" baseline="0" dirty="0" smtClean="0"/>
              <a:t> եկեք արագ նայենք թե ինչպե՞ս է Ուայթը օգտագործել Աստվածաշունչը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645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19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i="0" baseline="0" dirty="0" smtClean="0"/>
              <a:t>Եթե ավելի շատ ապացույց եք ուզում, ապա ինքներդ բացեք այդ գրքերը և կարդացեք և դուք ավելի կհամոզվեք: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1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Այս</a:t>
            </a:r>
            <a:r>
              <a:rPr lang="hy-AM" baseline="0" dirty="0" smtClean="0"/>
              <a:t> ամենից հետո, տեսնենք, ո՞րն է Ուայթի և Աստվածաշնչի փոխհարաբերությունը, արդյո՞ք նա ավելի բարձր է, թե՞ ընդհակառակը, ցածր է: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Երկու բան մեզ ասում է, որ Ուայթի գրությունները ցածր են ավելի քան Աստվածաշունչը ոչ թե իր բնությով, այլ առաքելությամբ՝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Առաջինը՝</a:t>
            </a:r>
            <a:r>
              <a:rPr lang="en-US" baseline="0" dirty="0" smtClean="0"/>
              <a:t> </a:t>
            </a:r>
            <a:r>
              <a:rPr lang="hy-AM" baseline="0" dirty="0" smtClean="0"/>
              <a:t>Էլեն Ուայթը ստուգվում է Աստվածաշնչով:</a:t>
            </a:r>
            <a:endParaRPr lang="en-US" baseline="0" dirty="0" smtClean="0"/>
          </a:p>
          <a:p>
            <a:pPr marL="1101703" lvl="2" indent="-173953">
              <a:buFontTx/>
              <a:buChar char="-"/>
            </a:pPr>
            <a:r>
              <a:rPr lang="hy-AM" baseline="0" dirty="0" smtClean="0"/>
              <a:t>Ինչպես նաև Աստվածաշնչում է ասվում, որ ամեն մարգարե պետք է ստուգվի մինչ այդ ժամանակ գոյություն ունեցող Աստծո խոսքով:</a:t>
            </a:r>
            <a:endParaRPr lang="en-US" baseline="0" dirty="0" smtClean="0"/>
          </a:p>
          <a:p>
            <a:pPr marL="1101703" lvl="2" indent="-173953">
              <a:buFontTx/>
              <a:buChar char="-"/>
            </a:pPr>
            <a:r>
              <a:rPr lang="hy-AM" baseline="0" dirty="0" smtClean="0"/>
              <a:t>Եթե Աստվածաշնչի և Ուայթի միջև հակառակություն լիներ, ապա Ուայթը կհամարվեր սուտ մարգարե:</a:t>
            </a:r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Երկրորդը՝ նրա գրությունների առաքելությունը մատնանշել Աստվածաշնչին: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83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8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hy-AM" baseline="0" dirty="0" smtClean="0"/>
              <a:t>Նմանատիպ հարցերին պատասխանելու համար, եկեք սկզբում տեսնենք թե ինչպե՞ս է Աստվածաշունչը գրվել: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588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i="0" baseline="0" dirty="0" smtClean="0"/>
              <a:t>Այս առումով, նա իրեն ավելի ցածր է դասում քան Աստվածաշունչը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83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en-US" baseline="0" dirty="0" smtClean="0"/>
              <a:t>[</a:t>
            </a:r>
            <a:r>
              <a:rPr lang="en-US" i="1" baseline="0" dirty="0" smtClean="0"/>
              <a:t>The Colporteur Evangelist</a:t>
            </a:r>
            <a:r>
              <a:rPr lang="en-US" i="0" baseline="0" dirty="0" smtClean="0"/>
              <a:t>, page 37]</a:t>
            </a:r>
            <a:endParaRPr lang="hy-AM" i="0" baseline="0" dirty="0" smtClean="0"/>
          </a:p>
          <a:p>
            <a:pPr marL="0" indent="0" defTabSz="927750">
              <a:buFontTx/>
              <a:buNone/>
              <a:defRPr/>
            </a:pPr>
            <a:r>
              <a:rPr lang="hy-AM" i="0" baseline="0" dirty="0" smtClean="0"/>
              <a:t>«Փոքրիկ լույսը» վերաբերում է իրեն, իսկ «մեծ լույսը» Աստվածաշնչին: Այն փոքր է քանի որ իր առաքելություն է մատնանշել Աստվածաշնչին, որը պարունակում է Աստծո կամքի կատարյալ արտահայտումը:</a:t>
            </a:r>
            <a:endParaRPr lang="en-US" i="0" baseline="0" dirty="0" smtClean="0"/>
          </a:p>
          <a:p>
            <a:pPr marL="173953" indent="-173953" defTabSz="927750">
              <a:buFontTx/>
              <a:buChar char="-"/>
              <a:defRPr/>
            </a:pPr>
            <a:r>
              <a:rPr lang="hy-AM" i="0" baseline="0" dirty="0" smtClean="0"/>
              <a:t>Սա հիմնարար տարբերություն է Ադվենտիստների և Կաթոլիկների միջև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83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hy-AM" i="0" baseline="0" dirty="0" smtClean="0"/>
              <a:t>Այսպիսով մեր տեսակետը համապատասխանում է </a:t>
            </a:r>
            <a:r>
              <a:rPr lang="en-US" i="0" baseline="0" dirty="0" smtClean="0"/>
              <a:t>“Sola Scriptura”</a:t>
            </a:r>
            <a:r>
              <a:rPr lang="hy-AM" i="0" baseline="0" dirty="0" smtClean="0"/>
              <a:t> սկզբունքի հետ, իսկ Կաթոլիկները չեն ընդունում այն:</a:t>
            </a:r>
          </a:p>
          <a:p>
            <a:pPr marL="0" indent="0" defTabSz="927750">
              <a:buFontTx/>
              <a:buNone/>
              <a:defRPr/>
            </a:pPr>
            <a:r>
              <a:rPr lang="hy-AM" i="0" baseline="0" dirty="0" smtClean="0"/>
              <a:t>Շատ կարևոր է հասկանալ, որ Աստված է խոսել Էլեն Ուայթի միջոցով:</a:t>
            </a:r>
          </a:p>
          <a:p>
            <a:pPr marL="0" indent="0" defTabSz="927750">
              <a:buFontTx/>
              <a:buNone/>
              <a:defRPr/>
            </a:pPr>
            <a:r>
              <a:rPr lang="hy-AM" i="0" baseline="0" dirty="0" smtClean="0"/>
              <a:t>Երբ Հիսուսը Իր աշակերտներին ուղարկեց ավետարանչական ճանապարհորդության, ապա Նա պատվիրեց նրանց՝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83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 defTabSz="927750">
              <a:buFontTx/>
              <a:buChar char="-"/>
              <a:defRPr/>
            </a:pPr>
            <a:r>
              <a:rPr lang="hy-AM" dirty="0" smtClean="0"/>
              <a:t>Հիսուսը</a:t>
            </a:r>
            <a:r>
              <a:rPr lang="hy-AM" baseline="0" dirty="0" smtClean="0"/>
              <a:t> աշակերտների տարած լուրի հեղինակն էր</a:t>
            </a:r>
          </a:p>
          <a:p>
            <a:pPr marL="173953" indent="-173953" defTabSz="927750">
              <a:buFontTx/>
              <a:buChar char="-"/>
              <a:defRPr/>
            </a:pPr>
            <a:r>
              <a:rPr lang="hy-AM" baseline="0" dirty="0" smtClean="0"/>
              <a:t>Աշակերտների առաքելությունը լցված էր Հիսուսի հեղինակությամբ</a:t>
            </a:r>
            <a:endParaRPr lang="en-US" baseline="0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baseline="0" dirty="0" smtClean="0"/>
              <a:t>Ահա թե ինչու՞ Նա ասում, թե ով մերժի ձեզ, Ինձ ՝ մերժում:</a:t>
            </a:r>
            <a:endParaRPr lang="en-US" baseline="0" dirty="0" smtClean="0"/>
          </a:p>
          <a:p>
            <a:pPr marL="173953" indent="-173953" defTabSz="927750">
              <a:buFontTx/>
              <a:buChar char="-"/>
              <a:defRPr/>
            </a:pPr>
            <a:r>
              <a:rPr lang="hy-AM" baseline="0" dirty="0" smtClean="0"/>
              <a:t>Նույնը վերաբերում է մարգարեության հոգուն:</a:t>
            </a:r>
            <a:endParaRPr lang="en-US" baseline="0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Մարգարեն նույնպես ուղարկված է Աստծո կողմից:</a:t>
            </a:r>
            <a:endParaRPr lang="en-US" baseline="0" dirty="0" smtClean="0"/>
          </a:p>
          <a:p>
            <a:pPr marL="173953" indent="-173953" defTabSz="927750">
              <a:buFontTx/>
              <a:buChar char="-"/>
              <a:defRPr/>
            </a:pPr>
            <a:r>
              <a:rPr lang="hy-AM" baseline="0" dirty="0" smtClean="0"/>
              <a:t>Մենք չենք կարող մերժել իրական մարգարեին, մտածելով թե Աստծուն չենք մերժում:</a:t>
            </a:r>
            <a:endParaRPr lang="en-US" baseline="0" dirty="0" smtClean="0"/>
          </a:p>
          <a:p>
            <a:pPr marL="173953" indent="-173953" defTabSz="927750">
              <a:buFontTx/>
              <a:buChar char="-"/>
              <a:defRPr/>
            </a:pPr>
            <a:r>
              <a:rPr lang="hy-AM" baseline="0" dirty="0" smtClean="0"/>
              <a:t>Ահա թե ինչու՞ է Էլեն Ուայթը պարզ ասում իր լուրերի ծագման մասին: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32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en-US" i="0" baseline="0" dirty="0" smtClean="0"/>
              <a:t>[</a:t>
            </a:r>
            <a:r>
              <a:rPr lang="en-US" i="1" baseline="0" dirty="0" smtClean="0"/>
              <a:t>Colporteur Ministry</a:t>
            </a:r>
            <a:r>
              <a:rPr lang="en-US" i="0" baseline="0" dirty="0" smtClean="0"/>
              <a:t>, page 125]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83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 defTabSz="927750">
              <a:buFontTx/>
              <a:buChar char="-"/>
              <a:defRPr/>
            </a:pPr>
            <a:r>
              <a:rPr lang="hy-AM" i="0" baseline="0" dirty="0" smtClean="0"/>
              <a:t>Նա պարբերականում գրած իր բոլոր հոդվածները նույնպես համարում է Աստծուց ներշնչված: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83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hy-AM" i="0" baseline="0" dirty="0" smtClean="0"/>
              <a:t>Վերջապես, նույնիսկ անձնական վկայությունները եկել են ուղիղ Աստծուց: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83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83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565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Այսպիսով, երբ մենք հասկացանք Աստծո</a:t>
            </a:r>
            <a:r>
              <a:rPr lang="hy-AM" baseline="0" dirty="0" smtClean="0"/>
              <a:t> նպատակը Էլեն Ուայթին կանչելու համար, ապա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Մենք պետք է հասկանանք հիմա թե ինչպե՞ս կարդալ նրա գրքերը, որպեսզի ստանանք առավելագույն օրհնություն: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dirty="0" smtClean="0"/>
              <a:t>Եթե մեր սիրող</a:t>
            </a:r>
            <a:r>
              <a:rPr lang="hy-AM" baseline="0" dirty="0" smtClean="0"/>
              <a:t> Աստվածը ընտրել է մեզ հետ հաղորդակցվելու, ապա մենք պետք է ցանկանանք իմանալ թե ի՞նչ է նա մեզ ասում: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Որքան մենք շատ կարդանք, այնքան ավելի կողջունենք Նրա ասածները: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Էլեն Ուայթի գրությունների հիմնական մասը պարզ է հասկանալու համար</a:t>
            </a:r>
            <a:r>
              <a:rPr lang="en-US" baseline="0" dirty="0" smtClean="0"/>
              <a:t>:</a:t>
            </a:r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Այնուամենայնիվ, քանի որ Ուայթի մշակույթը և ծագումը այլ է, ապա բառերը կարող են ունենալ այլ իմաստ, դրա համար որոշ բաներ անհասկանալի կարող են լինել մեզ համար: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Դրա համար հետևյալ չորս կանոնները կօգնեն մեզ ուսումնասիրման ժամանակ՝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94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583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Ամենակարևոր կանոնը աղոթքն է: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Սկսեք կարդալ Էլեն Ուայթի գրությունները հեզությամբ և աղոթքով: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Հավատցեք, որ դրանք պարունակում են Աստծո տված սկզբունքները, որոնք կօրհնեն ձեր անհատականությանը: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Միշտ հիշեք, որ նրա գրությունները երբեք նպատակ չունեն գրավելու տեղը՝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հավատքի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աշխատասիրության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նախաձեռնության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Աստվածաշնչյան ուսումնասիրության: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121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Երկրորդ</a:t>
            </a:r>
            <a:r>
              <a:rPr lang="hy-AM" baseline="0" dirty="0" smtClean="0"/>
              <a:t> կանոնը՝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Նայեք ամեն ինչ կապված այդ թեմայի հետ, նախքան որևէ եզրակացության գալը: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hy-AM" baseline="0" dirty="0" smtClean="0"/>
              <a:t>Եկեք մի օրինակ նայենք Աստվածաշնչից՝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Հայտն. </a:t>
            </a:r>
            <a:r>
              <a:rPr lang="en-US" baseline="0" dirty="0" smtClean="0"/>
              <a:t>1</a:t>
            </a:r>
            <a:r>
              <a:rPr lang="hy-AM" baseline="0" dirty="0" smtClean="0"/>
              <a:t>.</a:t>
            </a:r>
            <a:r>
              <a:rPr lang="en-US" baseline="0" dirty="0" smtClean="0"/>
              <a:t>10</a:t>
            </a:r>
            <a:r>
              <a:rPr lang="hy-AM" baseline="0" dirty="0" smtClean="0"/>
              <a:t> ասում է.</a:t>
            </a:r>
            <a:r>
              <a:rPr lang="en-US" baseline="0" dirty="0" smtClean="0"/>
              <a:t> </a:t>
            </a:r>
            <a:r>
              <a:rPr lang="hy-AM" baseline="0" dirty="0" smtClean="0"/>
              <a:t>«Ես Հոգումն էի կիրակի </a:t>
            </a:r>
            <a:r>
              <a:rPr lang="ru-RU" baseline="0" dirty="0" smtClean="0"/>
              <a:t>(</a:t>
            </a:r>
            <a:r>
              <a:rPr lang="hy-AM" baseline="0" dirty="0" smtClean="0"/>
              <a:t>Տիրոջ օրը</a:t>
            </a:r>
            <a:r>
              <a:rPr lang="ru-RU" baseline="0" dirty="0" smtClean="0"/>
              <a:t>)</a:t>
            </a:r>
            <a:r>
              <a:rPr lang="hy-AM" baseline="0" dirty="0" smtClean="0"/>
              <a:t>»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Նրանք ովքեր ուսումնասիրում են Աստվածաշունչը սեփական տրամաբանությամբ, ապա կարող են գալ եզրակացության, որ Տիրոջ օրը կիրակին է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Բայց այդ թեմայի շուրջ ամբողջությամբ ուսումնասիրելիս մենք գտնում ենք մեկ այլ տեղ, որ</a:t>
            </a:r>
            <a:endParaRPr lang="en-US" baseline="0" dirty="0" smtClean="0"/>
          </a:p>
          <a:p>
            <a:pPr marL="1101703" lvl="2" indent="-173953">
              <a:buFontTx/>
              <a:buChar char="-"/>
            </a:pPr>
            <a:r>
              <a:rPr lang="hy-AM" baseline="0" dirty="0" smtClean="0"/>
              <a:t>«Որովհետև մարդի Որդին շաբաթի էլ Տերն է:»</a:t>
            </a:r>
            <a:r>
              <a:rPr lang="en-US" baseline="0" dirty="0" smtClean="0"/>
              <a:t> [</a:t>
            </a:r>
            <a:r>
              <a:rPr lang="hy-AM" baseline="0" dirty="0" smtClean="0"/>
              <a:t>Մաթ. </a:t>
            </a:r>
            <a:r>
              <a:rPr lang="en-US" baseline="0" dirty="0" smtClean="0"/>
              <a:t>12</a:t>
            </a:r>
            <a:r>
              <a:rPr lang="hy-AM" baseline="0" dirty="0" smtClean="0"/>
              <a:t>.</a:t>
            </a:r>
            <a:r>
              <a:rPr lang="en-US" baseline="0" dirty="0" smtClean="0"/>
              <a:t>8]</a:t>
            </a:r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Հետևաբար Տիրոջ օրը շաբաթ օրն է, և Հովհաննեսը շաբաթ օրը տեսավ տեսիլքը: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10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sz="1100" baseline="0" noProof="0" dirty="0" smtClean="0"/>
              <a:t>Երրորդ կանոնը՝</a:t>
            </a:r>
            <a:endParaRPr lang="en-US" sz="1100" baseline="0" noProof="0" dirty="0" smtClean="0"/>
          </a:p>
          <a:p>
            <a:pPr marL="637828" lvl="1" indent="-173953">
              <a:buFontTx/>
              <a:buChar char="-"/>
            </a:pPr>
            <a:r>
              <a:rPr lang="hy-AM" sz="1100" baseline="0" noProof="0" dirty="0" smtClean="0"/>
              <a:t>Ուսումնասիրեք ամբողջ կոնտեքստը՝</a:t>
            </a:r>
            <a:endParaRPr lang="en-US" sz="1100" baseline="0" noProof="0" dirty="0" smtClean="0"/>
          </a:p>
          <a:p>
            <a:pPr marL="173953" indent="-173953">
              <a:buFontTx/>
              <a:buChar char="-"/>
            </a:pPr>
            <a:r>
              <a:rPr lang="hy-AM" sz="1100" baseline="0" noProof="0" dirty="0" smtClean="0"/>
              <a:t>Հատկապես, երբ տվյալ միտքը թվում է հակասող գրքի մյուս մտքերի հետ:</a:t>
            </a:r>
            <a:endParaRPr lang="en-US" sz="1100" baseline="0" noProof="0" dirty="0" smtClean="0"/>
          </a:p>
          <a:p>
            <a:pPr marL="173953" indent="-173953">
              <a:buFontTx/>
              <a:buChar char="-"/>
            </a:pPr>
            <a:r>
              <a:rPr lang="hy-AM" sz="1100" baseline="0" noProof="0" dirty="0" smtClean="0"/>
              <a:t>Պետք է ուսումնասիրել և ներքին և արտաքին կոնտեքստը՝</a:t>
            </a:r>
            <a:endParaRPr lang="en-US" sz="1100" baseline="0" noProof="0" dirty="0" smtClean="0"/>
          </a:p>
          <a:p>
            <a:pPr marL="637828" lvl="1" indent="-173953">
              <a:buFontTx/>
              <a:buChar char="-"/>
            </a:pPr>
            <a:r>
              <a:rPr lang="hy-AM" sz="1100" baseline="0" noProof="0" dirty="0" smtClean="0"/>
              <a:t>Ներքինը այն է, երբ ուսումնասիրում ես թե ի՞նչ է ներշնչված գրողը գրել այդ տեքստից առաջ և հետո:</a:t>
            </a:r>
            <a:endParaRPr lang="en-US" sz="1100" baseline="0" noProof="0" dirty="0" smtClean="0"/>
          </a:p>
          <a:p>
            <a:pPr marL="637828" lvl="1" indent="-173953">
              <a:buFontTx/>
              <a:buChar char="-"/>
            </a:pPr>
            <a:r>
              <a:rPr lang="hy-AM" sz="1100" baseline="0" noProof="0" dirty="0" smtClean="0"/>
              <a:t>Արտաքինը պատասխանում է հետևյալ հարցերին՝</a:t>
            </a:r>
            <a:endParaRPr lang="en-US" sz="1100" baseline="0" noProof="0" dirty="0" smtClean="0"/>
          </a:p>
          <a:p>
            <a:pPr marL="1101703" lvl="2" indent="-173953">
              <a:buFontTx/>
              <a:buChar char="-"/>
            </a:pPr>
            <a:r>
              <a:rPr lang="hy-AM" sz="1100" baseline="0" noProof="0" dirty="0" smtClean="0"/>
              <a:t>Ու՞մ է գրվել տվյալ տեքստը</a:t>
            </a:r>
            <a:endParaRPr lang="en-US" sz="1100" baseline="0" noProof="0" dirty="0" smtClean="0"/>
          </a:p>
          <a:p>
            <a:pPr marL="1101703" lvl="2" indent="-173953">
              <a:buFontTx/>
              <a:buChar char="-"/>
            </a:pPr>
            <a:r>
              <a:rPr lang="hy-AM" sz="1100" baseline="0" noProof="0" dirty="0" smtClean="0"/>
              <a:t>Ե՞րբ է գրվել</a:t>
            </a:r>
            <a:endParaRPr lang="en-US" sz="1100" baseline="0" noProof="0" dirty="0" smtClean="0"/>
          </a:p>
          <a:p>
            <a:pPr marL="1101703" lvl="2" indent="-173953">
              <a:buFontTx/>
              <a:buChar char="-"/>
            </a:pPr>
            <a:r>
              <a:rPr lang="hy-AM" sz="1100" baseline="0" noProof="0" dirty="0" smtClean="0"/>
              <a:t>Ինչու՞ է գրվել</a:t>
            </a:r>
            <a:endParaRPr lang="en-US" sz="1100" baseline="0" noProof="0" dirty="0" smtClean="0"/>
          </a:p>
          <a:p>
            <a:pPr marL="1101703" lvl="2" indent="-173953">
              <a:buFontTx/>
              <a:buChar char="-"/>
            </a:pPr>
            <a:r>
              <a:rPr lang="hy-AM" sz="1100" baseline="0" noProof="0" dirty="0" smtClean="0"/>
              <a:t>Որո՞նք էին հանգամանքները</a:t>
            </a:r>
            <a:endParaRPr lang="en-US" sz="1100" baseline="0" noProof="0" dirty="0" smtClean="0"/>
          </a:p>
          <a:p>
            <a:pPr marL="173953" indent="-173953">
              <a:buFontTx/>
              <a:buChar char="-"/>
            </a:pPr>
            <a:r>
              <a:rPr lang="hy-AM" sz="1100" baseline="0" noProof="0" dirty="0" smtClean="0"/>
              <a:t>Էլեն Ուայթը որոշ մարդկանց գրել է շատ կեր և շատ քնի</a:t>
            </a:r>
            <a:endParaRPr lang="en-US" sz="1100" baseline="0" noProof="0" dirty="0" smtClean="0"/>
          </a:p>
          <a:p>
            <a:pPr marL="637828" lvl="1" indent="-173953">
              <a:buFontTx/>
              <a:buChar char="-"/>
            </a:pPr>
            <a:r>
              <a:rPr lang="hy-AM" sz="1100" baseline="0" noProof="0" dirty="0" smtClean="0"/>
              <a:t>Ոմանց նա քաջալերել է ավելի խղճուկ սննդակարգ</a:t>
            </a:r>
          </a:p>
          <a:p>
            <a:pPr marL="637828" lvl="1" indent="-173953">
              <a:buFontTx/>
              <a:buChar char="-"/>
            </a:pPr>
            <a:r>
              <a:rPr lang="hy-AM" sz="1100" baseline="0" noProof="0" dirty="0" smtClean="0"/>
              <a:t>և այլն, այնպես որ պետք է տեսնել թե դա ու՞մ է գրել, ինչու՞ է գրել, ե՞րբ է գրել, ամբողջ կոնտեքստը նայել նոր գալ եզրակացության</a:t>
            </a:r>
            <a:endParaRPr lang="en-US" sz="1100" baseline="0" noProof="0" dirty="0" smtClean="0"/>
          </a:p>
          <a:p>
            <a:pPr marL="637828" lvl="1" indent="-173953">
              <a:buFontTx/>
              <a:buChar char="-"/>
            </a:pPr>
            <a:r>
              <a:rPr lang="hy-AM" sz="1100" baseline="0" noProof="0" dirty="0" smtClean="0"/>
              <a:t>Մի բառով Էլեն Ուայթի գրությունները կարելի է նկարագրել - Հավասարակշռվածություն</a:t>
            </a:r>
            <a:endParaRPr lang="en-US" sz="1100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73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Չորրորդ</a:t>
            </a:r>
            <a:r>
              <a:rPr lang="hy-AM" baseline="0" dirty="0" smtClean="0"/>
              <a:t> կանոնը՝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Հայտնաբերեք սկզբունքը</a:t>
            </a:r>
            <a:endParaRPr lang="en-US" dirty="0" smtClean="0"/>
          </a:p>
          <a:p>
            <a:pPr marL="173953" indent="-173953">
              <a:buFontTx/>
              <a:buChar char="-"/>
            </a:pPr>
            <a:r>
              <a:rPr lang="hy-AM" dirty="0" smtClean="0"/>
              <a:t>Էլեն</a:t>
            </a:r>
            <a:r>
              <a:rPr lang="hy-AM" baseline="0" dirty="0" smtClean="0"/>
              <a:t> Ուայթը գրել է </a:t>
            </a:r>
            <a:r>
              <a:rPr lang="en-US" dirty="0" smtClean="0"/>
              <a:t>[Education, page 216]</a:t>
            </a:r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«Եթե աղջիկները... սովորեին</a:t>
            </a:r>
            <a:r>
              <a:rPr lang="hy-AM" baseline="0" dirty="0" smtClean="0"/>
              <a:t> ձին թամբել և վարել, օգտագործել սղոց և ուրագ</a:t>
            </a:r>
            <a:r>
              <a:rPr lang="en-US" dirty="0" smtClean="0"/>
              <a:t>, </a:t>
            </a:r>
            <a:r>
              <a:rPr lang="hy-AM" dirty="0" smtClean="0"/>
              <a:t>ինչպես նաև փոցխ և բահ, ապա նրանք ավելի պատրաստված կլինեին դիմավորելու կյանքի արտակարգ իրավիճակները:»</a:t>
            </a:r>
            <a:endParaRPr lang="en-US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Հիմա չկա որևէ ադվենտիստական համալսարան</a:t>
            </a:r>
            <a:r>
              <a:rPr lang="hy-AM" baseline="0" dirty="0" smtClean="0"/>
              <a:t> աղջիկներին ձիավարություն սովորեցնելու համար</a:t>
            </a:r>
            <a:r>
              <a:rPr lang="en-US" baseline="0" dirty="0" smtClean="0"/>
              <a:t>, </a:t>
            </a:r>
            <a:r>
              <a:rPr lang="hy-AM" baseline="0" dirty="0" smtClean="0"/>
              <a:t>որովհետև իմաստը դրանում չէր այս տեքստի, այլ սկզբունքը՝ լինել պատրաստ կյանքի տարբեր իրադրություններին:</a:t>
            </a:r>
            <a:endParaRPr lang="en-US" dirty="0" smtClean="0"/>
          </a:p>
          <a:p>
            <a:pPr marL="173953" indent="-173953" defTabSz="927750">
              <a:buFontTx/>
              <a:buChar char="-"/>
              <a:defRPr/>
            </a:pPr>
            <a:r>
              <a:rPr lang="hy-AM" dirty="0" smtClean="0"/>
              <a:t>Եվ աղջիկները</a:t>
            </a:r>
            <a:r>
              <a:rPr lang="hy-AM" baseline="0" dirty="0" smtClean="0"/>
              <a:t> և տղաները պետք է սովորեն</a:t>
            </a:r>
            <a:endParaRPr lang="en-US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Փոխել անիվները</a:t>
            </a:r>
            <a:endParaRPr lang="en-US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Փոխել յուղը</a:t>
            </a:r>
            <a:endParaRPr lang="en-US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Պատրաստել</a:t>
            </a:r>
            <a:r>
              <a:rPr lang="hy-AM" baseline="0" dirty="0" smtClean="0"/>
              <a:t> առողջ սնունդ</a:t>
            </a:r>
            <a:endParaRPr lang="en-US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Կարել կոճակ</a:t>
            </a:r>
            <a:endParaRPr lang="en-US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օգտագործել համակարգիչ</a:t>
            </a:r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ևլն</a:t>
            </a:r>
            <a:endParaRPr lang="en-US" dirty="0" smtClean="0"/>
          </a:p>
          <a:p>
            <a:pPr marL="173953" indent="-173953" defTabSz="927750">
              <a:buFontTx/>
              <a:buChar char="-"/>
              <a:defRPr/>
            </a:pPr>
            <a:r>
              <a:rPr lang="hy-AM" dirty="0" smtClean="0"/>
              <a:t>ևս</a:t>
            </a:r>
            <a:r>
              <a:rPr lang="hy-AM" baseline="0" dirty="0" smtClean="0"/>
              <a:t> մեկ օրինակ – Ուայթի խորհուրդը կապված հեծանիվի հետ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311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hy-AM" dirty="0" smtClean="0"/>
              <a:t>19րդ դարի վերջին տասնամյակում Ամերիկայի ժողովուրդը նոր գայթակղության</a:t>
            </a:r>
            <a:r>
              <a:rPr lang="hy-AM" baseline="0" dirty="0" smtClean="0"/>
              <a:t> առջև կանգնեց: Առաջին անագամ պատմության մեջ անհատին հնարավորություն էր ընձեռնվում ավելի արագ գնալ քան քայլելով, իհարկե բացի ձիավարությունից:</a:t>
            </a:r>
            <a:endParaRPr lang="en-US" dirty="0" smtClean="0"/>
          </a:p>
          <a:p>
            <a:pPr marL="173953" indent="-173953" defTabSz="927750">
              <a:buFontTx/>
              <a:buChar char="-"/>
              <a:defRPr/>
            </a:pPr>
            <a:r>
              <a:rPr lang="hy-AM" dirty="0" smtClean="0"/>
              <a:t>Հեծանիվը</a:t>
            </a:r>
            <a:r>
              <a:rPr lang="hy-AM" baseline="0" dirty="0" smtClean="0"/>
              <a:t> դարձավ հարուստների խաղալիք:</a:t>
            </a:r>
            <a:endParaRPr lang="en-US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Այն արժեր</a:t>
            </a:r>
            <a:r>
              <a:rPr lang="hy-AM" baseline="0" dirty="0" smtClean="0"/>
              <a:t> </a:t>
            </a:r>
            <a:r>
              <a:rPr lang="en-US" dirty="0" smtClean="0"/>
              <a:t>$100</a:t>
            </a:r>
            <a:r>
              <a:rPr lang="hy-AM" dirty="0" smtClean="0"/>
              <a:t>-</a:t>
            </a:r>
            <a:r>
              <a:rPr lang="en-US" dirty="0" smtClean="0"/>
              <a:t>$150</a:t>
            </a:r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Շատերը</a:t>
            </a:r>
            <a:r>
              <a:rPr lang="hy-AM" baseline="0" dirty="0" smtClean="0"/>
              <a:t> ովքեր հարստություն չունեին այդ գայթակղությամբ տրվեցին</a:t>
            </a:r>
            <a:endParaRPr lang="en-US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Մի ամբողջ ընտանիքի հավաքած գումարներ օգտագործվեցին, որպեսզի</a:t>
            </a:r>
            <a:r>
              <a:rPr lang="hy-AM" baseline="0" dirty="0" smtClean="0"/>
              <a:t> տան ամեն անդամ անիվներով շարժվի: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319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dirty="0" smtClean="0"/>
              <a:t>Դոկ.</a:t>
            </a:r>
            <a:r>
              <a:rPr lang="hy-AM" baseline="0" dirty="0" smtClean="0"/>
              <a:t> Կելոգը առաջիններից մեկն էր Բեթլ Կիրկում, որ գնեց հեծանիվ: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Շուտով բժիշկները, խնամակալները,</a:t>
            </a:r>
            <a:r>
              <a:rPr lang="hy-AM" baseline="0" dirty="0" smtClean="0"/>
              <a:t> սանիտարները, նույնիսկ Ադվենտիստ ծառայողները արդեն անիվների վրա էին: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Չքավոր մարդիկ գայթակղվում էին և ընկնելով պարտքի մեջ նույնպես հետևում էին այդ արարքին: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Էլեն Ուայթը </a:t>
            </a:r>
            <a:r>
              <a:rPr lang="en-US" baseline="0" dirty="0" smtClean="0"/>
              <a:t>1894</a:t>
            </a:r>
            <a:r>
              <a:rPr lang="hy-AM" baseline="0" dirty="0" smtClean="0"/>
              <a:t>թ.ին Ավստրալիայից գրեց՝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Որտեղ նա պայքարում էր ավետարանչական գործի համար գումար հայթայթելու համար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«Ես աչքերովս տեսա Բաթլ Կիրկում, փողոցները լցված էին հեծանիվներով, որոնք քշում էին հենց մեր ժողովուրդը: Երկնքից վկայություն եղավ ինձ, որ</a:t>
            </a:r>
            <a:r>
              <a:rPr lang="hy-AM" baseline="0" dirty="0" smtClean="0"/>
              <a:t> </a:t>
            </a:r>
            <a:r>
              <a:rPr lang="hy-AM" dirty="0" smtClean="0"/>
              <a:t>մարդիկ հագուրդ են տալիս իրենց կեղտոտ մտքերին, և օգտագործում գումարները, որոնք կարելի էր ներդնել օտարեկրյա ավետարանչությանը... Այս թեմայի նկատմամբ սիրահարվածություն և խենթություն էր տիրում:»</a:t>
            </a:r>
            <a:r>
              <a:rPr lang="en-US" dirty="0" smtClean="0"/>
              <a:t> [Ellen G. White, July 20, 1894, Letter 23c, 1894]</a:t>
            </a:r>
          </a:p>
          <a:p>
            <a:pPr marL="173953" indent="-173953">
              <a:buFontTx/>
              <a:buChar char="-"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5 տարվա ընթացքում հեծանիվի գինը իջավ մինչև </a:t>
            </a: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$25</a:t>
            </a: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, իսկ այնուհետև </a:t>
            </a: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$10</a:t>
            </a: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: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173953" indent="-173953">
              <a:buFontTx/>
              <a:buChar char="-"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Հետագայում, Էլեն Ուայթի աշխատողները գնեցին հեծանիվ, բայց երբ արդեն բավականին էժան էր: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637828" lvl="1" indent="-173953">
              <a:buFontTx/>
              <a:buChar char="-"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Սկզբունքը այստեղի կայանում է նրանում, որ դա կարող է դառնալ կռապաշտություն, սիրահարվածություն, հպարտություն, սխալ տնտեսվարում, ծայրահեղություն: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173953" indent="-173953">
              <a:buFontTx/>
              <a:buChar char="-"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Ուայթը նմանատիպ խորհուրդ է տալիս կապված՝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637828" lvl="1" indent="-173953">
              <a:buFontTx/>
              <a:buChar char="-"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Ֆոտոնկարների մասին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637828" lvl="1" indent="-173953">
              <a:buFontTx/>
              <a:buChar char="-"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Հագուստի մոդայի մասին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637828" lvl="1" indent="-173953">
              <a:buFontTx/>
              <a:buChar char="-"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Որոշ նոր սննդակարգի մասին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173953" indent="-173953">
              <a:buFontTx/>
              <a:buChar char="-"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Նա խորհուրդ է տվել նաև թատրոնի մասին՝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  <a:p>
            <a:pPr marL="637828" lvl="1" indent="-173953">
              <a:buFontTx/>
              <a:buChar char="-"/>
            </a:pPr>
            <a:r>
              <a:rPr lang="en-US" kern="1200" baseline="0" dirty="0" smtClean="0">
                <a:solidFill>
                  <a:schemeClr val="tx1"/>
                </a:solidFill>
                <a:effectLst/>
              </a:rPr>
              <a:t>50 </a:t>
            </a: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տարի առաջ Ադվենտիստները չէին գնա թատրոն, այդ խորհուրդի պատճառով:</a:t>
            </a:r>
            <a:endParaRPr lang="en-US" kern="1200" baseline="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856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kern="1200" baseline="0" dirty="0" smtClean="0">
                <a:solidFill>
                  <a:schemeClr val="tx1"/>
                </a:solidFill>
                <a:effectLst/>
              </a:rPr>
              <a:t>Այնուամենայնիվ, շատերը այսօր խախտում են այդ սկզբունքը, բայց պնդելով որ հետևում են այդ սկզբունքին, քանի որ կոնկրետ թատրոն չեն գնում:</a:t>
            </a:r>
            <a:endParaRPr lang="en-US" baseline="0" dirty="0" smtClean="0"/>
          </a:p>
          <a:p>
            <a:pPr marL="180628" lvl="0" indent="-173953">
              <a:buFontTx/>
              <a:buChar char="-"/>
            </a:pPr>
            <a:r>
              <a:rPr lang="hy-AM" baseline="0" dirty="0" smtClean="0"/>
              <a:t>Բայց նրանք հեռուստացույց են նայում և ինտերնետ օգտագործում կամ վիդեո խաղեր խաղում, և այլն: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Այնպես, որ պետք է ընդհանուր սկզբունքը հասկանալ, այլ ոչ թե ծայրահեղության մեջ ընկնել: Հարցը նրանում չէ թատրոն գնալ թե ոչ, այլ նրանում, որ որտեղ կեղտոտ բաներ են ցույց տալիս և դուք անկապ գումարներ եք ծախսում դրա վրա ապա դուք խախտում եք այս սկզբունքը և դա մեղք է արդեն: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856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hy-AM" baseline="0" dirty="0" smtClean="0"/>
              <a:t>Իհարկե, երբ մենք գիրք ենք կարդում անպայման չէ ամեն ինչ նայել ըստ այս կանոնների, այլ երբ անհասկանալի հարց է առաջանում, ապա նոր օգտագործեք այս կանոնները, ինչպես Էլեն Ուայթի գրությունների հետ կապված, այնպես էլ Աստվածաշնչի: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565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Մենք</a:t>
            </a:r>
            <a:r>
              <a:rPr lang="hy-AM" baseline="0" dirty="0" smtClean="0"/>
              <a:t> այս մասում կնայենք, որոշ քննադատություններ, որոնք համարյա միշտ բերում են ընդեմ Ուայթի: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Մենք կտեսնենք թե ինչպես հեշտ է լուծել այդ հարցերը եթե նայենք ճիշտ լույսի տակ: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Մի բան լավ հիշեք, 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Խորը ուսումնասիրեք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Եվ իհարկե նայեք չորս կանոնները դրա համար: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dirty="0" smtClean="0"/>
              <a:t>Հավատքը չի հիմնվում</a:t>
            </a:r>
            <a:r>
              <a:rPr lang="hy-AM" baseline="0" dirty="0" smtClean="0"/>
              <a:t> անտարբերության վրա, մենք պետք է ունենանք տրամաբանական հավատք: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253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9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Կա երկու փուլ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Առաջինը – Սուրբ Հոգին փոխանցում է լուրը Աստծուց մարդուն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Երկրորդը – Մարդիկ էլ գրում են այն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Այս ընթացքը կոչվում է ներշնչվածություն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Այստեղ ասվում է, որ բոլոր գրքերն են ներշնչված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Բայց շատ մարդիկ ընտրում են հատվածներ Աստվածաշնչից, որպես չներշնչված: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Նրանք պարզապես վերցնում են այն, ինչ իրենց է դուր գալիս: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Բայց քանի որ դա Աստծո Խոսքն է, ապա նման բան անել պետք չէ: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Հակառակ դեպքում դուք սկսում եք դատել Աստծո Խոսքը, որը շատ վտանգավոր է: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Հատկանշական է, որ Աստվածաշնչի որոշ գրքեր հիմնված են գրողի անձնական ուսումնասիրության վրա: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226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Եկեք</a:t>
            </a:r>
            <a:r>
              <a:rPr lang="hy-AM" baseline="0" dirty="0" smtClean="0"/>
              <a:t> նայենք առաջին խնդրին՝</a:t>
            </a:r>
            <a:endParaRPr lang="en-US" dirty="0" smtClean="0"/>
          </a:p>
          <a:p>
            <a:pPr marL="173953" indent="-173953">
              <a:buFontTx/>
              <a:buChar char="-"/>
            </a:pPr>
            <a:r>
              <a:rPr lang="hy-AM" dirty="0" smtClean="0"/>
              <a:t>Էլեն Ուայթը մի տեսիլք է տեսնում, որտեղ այցելում է մի «աշխարհ,</a:t>
            </a:r>
            <a:r>
              <a:rPr lang="hy-AM" baseline="0" dirty="0" smtClean="0"/>
              <a:t> որը ուներ յոթը լուսին»</a:t>
            </a:r>
            <a:r>
              <a:rPr lang="en-US" baseline="0" dirty="0" smtClean="0"/>
              <a:t> [</a:t>
            </a:r>
            <a:r>
              <a:rPr lang="en-US" i="1" baseline="0" dirty="0" smtClean="0"/>
              <a:t>Early Writings</a:t>
            </a:r>
            <a:r>
              <a:rPr lang="en-US" i="0" baseline="0" dirty="0" smtClean="0"/>
              <a:t>, page 40]</a:t>
            </a:r>
          </a:p>
          <a:p>
            <a:pPr marL="173953" indent="-173953">
              <a:buFontTx/>
              <a:buChar char="-"/>
            </a:pPr>
            <a:r>
              <a:rPr lang="hy-AM" dirty="0" smtClean="0"/>
              <a:t>Այդ օրերում հայտնի</a:t>
            </a:r>
            <a:r>
              <a:rPr lang="hy-AM" baseline="0" dirty="0" smtClean="0"/>
              <a:t> էր այնքանը, որ Սատուրն մոլորակը ունի յոթը լուսին, դրա համար ոմանք մտածում էին, որ նա տեսել է Սատուրնը և Յուպիտերը: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Բայց այսօր հայտնաբերված է, որ Սատուրնը ունի ամենաքիչը 62 լուսին, իսկ Յուպիտերը՝ 66 լուսին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Եվ ոմանք սկսում են քննադատել Էլեն Ուայթին, որ նա սխալ է, քանի որ սխալ թիվ է տվել կապված այդ աշխարհի հետ: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Բայց արդյո՞ք նա սխալ էր: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Պատասխանը, ոչ, հիմնված երեք փաստի վրա՝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866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866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3875" lvl="1" indent="0">
              <a:buFontTx/>
              <a:buNone/>
            </a:pPr>
            <a:r>
              <a:rPr lang="hy-AM" baseline="0" dirty="0" smtClean="0"/>
              <a:t>Ջոզեֆ Բեյցը նավապետ էր և աստղաբան, ով կասկածում էր, որ Էլեն Ուայթի տեսիլքները Աստծուց են՝</a:t>
            </a:r>
            <a:endParaRPr lang="en-US" baseline="0" dirty="0" smtClean="0"/>
          </a:p>
          <a:p>
            <a:pPr marL="1101703" lvl="2" indent="-173953">
              <a:buFontTx/>
              <a:buChar char="-"/>
            </a:pPr>
            <a:r>
              <a:rPr lang="hy-AM" baseline="0" dirty="0" smtClean="0"/>
              <a:t>1840 ական թվականներին հայտնաբերված էր, որ Սատուրնը ուներ ընդամենը 7 լուսին</a:t>
            </a:r>
          </a:p>
          <a:p>
            <a:pPr marL="1101703" lvl="2" indent="-173953">
              <a:buFontTx/>
              <a:buChar char="-"/>
            </a:pPr>
            <a:r>
              <a:rPr lang="hy-AM" baseline="0" dirty="0" smtClean="0"/>
              <a:t>Եվ Բեյցին համոզելու համար Աստված տեսիլքում իրենց բացված լույսին համեմատ ուզում է օգնել մարդուն</a:t>
            </a:r>
          </a:p>
          <a:p>
            <a:pPr marL="1101703" lvl="2" indent="-173953">
              <a:buFontTx/>
              <a:buChar char="-"/>
            </a:pPr>
            <a:r>
              <a:rPr lang="hy-AM" baseline="0" dirty="0" smtClean="0"/>
              <a:t>Աստծո նպատակը չէր տալու աստղագիտական դասընթացներ, այլ օգնելու անհավատին կոփելու իր հավատը, ինչպես Ջոզեֆ Բեյցին:</a:t>
            </a:r>
          </a:p>
          <a:p>
            <a:pPr marL="1101703" lvl="2" indent="-173953">
              <a:buFontTx/>
              <a:buChar char="-"/>
            </a:pPr>
            <a:r>
              <a:rPr lang="hy-AM" baseline="0" dirty="0" smtClean="0"/>
              <a:t>Դրանից հետո Ջոզեֆ Բեյցը համոզվում է, քանի որ Ուայթը ընդհանրապես Աստղագիտությունից բան չգիտեր, բայց այդպիսի բան էր գրել</a:t>
            </a:r>
            <a:endParaRPr lang="en-US" baseline="0" dirty="0" smtClean="0"/>
          </a:p>
          <a:p>
            <a:pPr marL="1101703" lvl="2" indent="-173953">
              <a:buFontTx/>
              <a:buChar char="-"/>
            </a:pPr>
            <a:r>
              <a:rPr lang="hy-AM" baseline="0" dirty="0" smtClean="0"/>
              <a:t>Եթե նույնիսկ Աստված ցույց է տվել Սատուրնը, ապա Նա չի սխալվել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866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7750">
              <a:buFontTx/>
              <a:buNone/>
              <a:defRPr/>
            </a:pPr>
            <a:r>
              <a:rPr lang="hy-AM" i="0" baseline="0" dirty="0" smtClean="0"/>
              <a:t>Մյուս դասը, որ կարող են սովորել այստեղից, այն ինչ մենք կարծում ենք, ոչ միշտ է Աստծո կարծիքը:</a:t>
            </a:r>
            <a:endParaRPr lang="en-US" baseline="0" dirty="0" smtClean="0"/>
          </a:p>
          <a:p>
            <a:pPr marL="637828" lvl="1" indent="-173953" defTabSz="927750">
              <a:buFontTx/>
              <a:buChar char="-"/>
              <a:defRPr/>
            </a:pPr>
            <a:r>
              <a:rPr lang="hy-AM" dirty="0" smtClean="0"/>
              <a:t>Մենք կարող ենք գիտական խորություններով չափել Էլեն Ուայթին և նրան սխալ հանել, բայց Աստծո նպատակը զորացնել մադրկանց հավատքը:</a:t>
            </a:r>
            <a:endParaRPr lang="en-US" dirty="0" smtClean="0"/>
          </a:p>
          <a:p>
            <a:pPr marL="0" indent="0" defTabSz="927750">
              <a:buFontTx/>
              <a:buNone/>
              <a:defRPr/>
            </a:pPr>
            <a:r>
              <a:rPr lang="hy-AM" dirty="0" smtClean="0"/>
              <a:t>Մենք</a:t>
            </a:r>
            <a:r>
              <a:rPr lang="hy-AM" baseline="0" dirty="0" smtClean="0"/>
              <a:t> չպետք է շուտափույթ արտահայտենք «սխալ» արտահայտությունը: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866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Մյուս</a:t>
            </a:r>
            <a:r>
              <a:rPr lang="hy-AM" baseline="0" dirty="0" smtClean="0"/>
              <a:t> սխալը, որ ասում են կապված է պատմական փաստերի հետ: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1888</a:t>
            </a:r>
            <a:r>
              <a:rPr lang="hy-AM" baseline="0" dirty="0" smtClean="0"/>
              <a:t>թ.ի Մեծ Պայքար գրքի հրատարակության մեջ գրված է, որ Սբ. Բարդուղեմեոսյան սպանդի սկիզբը հայտարարվում է «մեծ տաճարի զանգակի» ազդանշանով: 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Ոմանք ասացին, որ նա սխալվել է 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1911թ.ի հրատարակչության մեջ այդ արտահայտությունը փոխվեց և գրվեց միայն «զանգ»</a:t>
            </a:r>
            <a:r>
              <a:rPr lang="en-US" baseline="0" dirty="0" smtClean="0"/>
              <a:t> [</a:t>
            </a:r>
            <a:r>
              <a:rPr lang="en-US" i="1" baseline="0" dirty="0" smtClean="0"/>
              <a:t>The Great Controversy</a:t>
            </a:r>
            <a:r>
              <a:rPr lang="en-US" i="0" baseline="0" dirty="0" smtClean="0"/>
              <a:t>, page 272]</a:t>
            </a:r>
          </a:p>
          <a:p>
            <a:pPr marL="173953" indent="-173953">
              <a:buFontTx/>
              <a:buChar char="-"/>
            </a:pPr>
            <a:r>
              <a:rPr lang="hy-AM" i="0" baseline="0" dirty="0" smtClean="0"/>
              <a:t>Արդյո՞ք Էլեն Ուայթը սխալ է գործել, արդյո՞ք նա սխալ մարգարե է</a:t>
            </a:r>
            <a:endParaRPr lang="en-US" i="0" baseline="0" dirty="0" smtClean="0"/>
          </a:p>
          <a:p>
            <a:pPr marL="173953" indent="-173953">
              <a:buFontTx/>
              <a:buChar char="-"/>
            </a:pPr>
            <a:r>
              <a:rPr lang="hy-AM" i="0" baseline="0" dirty="0" smtClean="0"/>
              <a:t>Կա երկու ճանապարհ լուծելու այդ հարցը</a:t>
            </a:r>
            <a:endParaRPr lang="en-US" i="0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Առաջին հրատարակության մեջ հնարավոր է, որ այն ճիշտ է գրված եղել, քանի որ մինչև այժմ էլ պատմության մեջ դեռ պարզ չէ այն այդպես է թե՞ ոչ:</a:t>
            </a:r>
            <a:endParaRPr lang="en-US" baseline="0" dirty="0" smtClean="0"/>
          </a:p>
          <a:p>
            <a:pPr marL="1101703" lvl="2" indent="-173953">
              <a:buFontTx/>
              <a:buChar char="-"/>
            </a:pPr>
            <a:r>
              <a:rPr lang="hy-AM" baseline="0" dirty="0" smtClean="0"/>
              <a:t>Նա փոխեց այն մյուս հրատարակչության ժամանակ, այն պատճառով, քանի որ</a:t>
            </a:r>
            <a:endParaRPr lang="en-US" baseline="0" dirty="0" smtClean="0"/>
          </a:p>
          <a:p>
            <a:pPr marL="1565579" lvl="3" indent="-173953">
              <a:buFontTx/>
              <a:buChar char="-"/>
            </a:pPr>
            <a:r>
              <a:rPr lang="hy-AM" baseline="0" dirty="0" smtClean="0"/>
              <a:t>Դա նշանակություն չուներ</a:t>
            </a:r>
            <a:endParaRPr lang="en-US" baseline="0" dirty="0" smtClean="0"/>
          </a:p>
          <a:p>
            <a:pPr marL="1565579" lvl="3" indent="-173953">
              <a:buFontTx/>
              <a:buChar char="-"/>
            </a:pPr>
            <a:r>
              <a:rPr lang="hy-AM" baseline="0" dirty="0" smtClean="0"/>
              <a:t>Ուզում էր դատարկ վիճաբանություններից խուսափել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dirty="0" smtClean="0"/>
              <a:t>Մյուս</a:t>
            </a:r>
            <a:r>
              <a:rPr lang="hy-AM" baseline="0" dirty="0" smtClean="0"/>
              <a:t> կողմից, եթե նույնիսկ բնագիրը պատմականորեն այն ճիշտ չէր, այն խնդիր չէ, եթե մենք հասկանում ենք ներշնչվածության ոչ թե բառացի, այլ մտքի սկզբունքը: Ինչպես ասել ենք արդեն, Աստված թույլ է տվել մանրուք սխալներ, քանի որ դրանք ոչ մի էական նշանակություն չունեին:</a:t>
            </a:r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Ոչ մեկ այս մանրուքից փրկությունը չի կորցնի: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768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Կան մարգարեություններ, որ պայմանակն են, իսկ կան որ ոչ: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i="1" baseline="0" dirty="0" smtClean="0"/>
              <a:t>Early Writings</a:t>
            </a:r>
            <a:r>
              <a:rPr lang="en-US" i="0" baseline="0" dirty="0" smtClean="0"/>
              <a:t>, </a:t>
            </a:r>
            <a:r>
              <a:rPr lang="hy-AM" i="0" baseline="0" dirty="0" smtClean="0"/>
              <a:t>էջ </a:t>
            </a:r>
            <a:r>
              <a:rPr lang="en-US" i="0" baseline="0" dirty="0" smtClean="0"/>
              <a:t>75</a:t>
            </a:r>
            <a:r>
              <a:rPr lang="hy-AM" i="0" baseline="0" dirty="0" smtClean="0"/>
              <a:t>-ում՝</a:t>
            </a:r>
            <a:endParaRPr lang="en-US" i="0" baseline="0" dirty="0" smtClean="0"/>
          </a:p>
          <a:p>
            <a:pPr marL="637828" lvl="1" indent="-173953">
              <a:buFontTx/>
              <a:buChar char="-"/>
            </a:pPr>
            <a:r>
              <a:rPr lang="hy-AM" i="0" baseline="0" dirty="0" smtClean="0"/>
              <a:t>«Հին Երուսաղեմը երբեք չի վերակառուցվի»</a:t>
            </a:r>
            <a:endParaRPr lang="en-US" i="0" baseline="0" dirty="0" smtClean="0"/>
          </a:p>
          <a:p>
            <a:pPr marL="0" indent="0">
              <a:buFontTx/>
              <a:buNone/>
            </a:pPr>
            <a:r>
              <a:rPr lang="hy-AM" i="0" baseline="0" dirty="0" smtClean="0"/>
              <a:t>Առաջին հայացքից կարծես թե դա սխալ է, քանի որ Երուսաղեմը այսօր կա և մեծ քաղաք է, մոտ 1 միլիոն բնակչությամբ:</a:t>
            </a:r>
            <a:endParaRPr lang="en-US" i="0" baseline="0" dirty="0" smtClean="0"/>
          </a:p>
          <a:p>
            <a:pPr marL="173953" indent="-173953">
              <a:buFontTx/>
              <a:buChar char="-"/>
            </a:pPr>
            <a:r>
              <a:rPr lang="hy-AM" i="0" baseline="0" dirty="0" smtClean="0"/>
              <a:t>Այնուամենայնիվ կոնտեքստի ուսումնասիրման ժամանակ պարզ է դառնում դրա իմաստը:</a:t>
            </a:r>
            <a:endParaRPr lang="en-US" i="0" baseline="0" dirty="0" smtClean="0"/>
          </a:p>
          <a:p>
            <a:pPr marL="173953" indent="-173953">
              <a:buFontTx/>
              <a:buChar char="-"/>
            </a:pPr>
            <a:r>
              <a:rPr lang="hy-AM" i="0" baseline="0" dirty="0" smtClean="0"/>
              <a:t>Հրեաները և շատերը հավատում են, որ</a:t>
            </a:r>
            <a:endParaRPr lang="en-US" i="0" baseline="0" dirty="0" smtClean="0"/>
          </a:p>
          <a:p>
            <a:pPr marL="637828" lvl="1" indent="-173953">
              <a:buFontTx/>
              <a:buChar char="-"/>
            </a:pPr>
            <a:r>
              <a:rPr lang="hy-AM" i="0" baseline="0" dirty="0" smtClean="0"/>
              <a:t>Բառացի հրեաները դիմավորելու են Փրկչին Պաղեստինում:</a:t>
            </a:r>
            <a:endParaRPr lang="en-US" i="0" baseline="0" dirty="0" smtClean="0"/>
          </a:p>
          <a:p>
            <a:pPr marL="637828" lvl="1" indent="-173953">
              <a:buFontTx/>
              <a:buChar char="-"/>
            </a:pPr>
            <a:r>
              <a:rPr lang="hy-AM" i="0" baseline="0" dirty="0" smtClean="0"/>
              <a:t>Երուսաղեմը այնուհետև դառնալու է Քրիստոսի մայրաքաղաքը հազարամյակի ժամանակ:</a:t>
            </a:r>
            <a:endParaRPr lang="en-US" i="0" baseline="0" dirty="0" smtClean="0"/>
          </a:p>
          <a:p>
            <a:pPr marL="637828" lvl="1" indent="-173953">
              <a:buFontTx/>
              <a:buChar char="-"/>
            </a:pPr>
            <a:r>
              <a:rPr lang="hy-AM" i="0" baseline="0" dirty="0" smtClean="0"/>
              <a:t>Հին Կտակարանի մարգարեությունների մեջ էին դա տեսնում նաև:</a:t>
            </a:r>
            <a:endParaRPr lang="en-US" i="0" baseline="0" dirty="0" smtClean="0"/>
          </a:p>
          <a:p>
            <a:pPr marL="173953" indent="-173953">
              <a:buFontTx/>
              <a:buChar char="-"/>
            </a:pPr>
            <a:r>
              <a:rPr lang="hy-AM" i="0" baseline="0" dirty="0" smtClean="0"/>
              <a:t>Սկզբունքը այս մարգարեության կայանում է հետևյալում՝</a:t>
            </a:r>
          </a:p>
          <a:p>
            <a:pPr marL="173953" indent="-173953">
              <a:buFontTx/>
              <a:buChar char="-"/>
            </a:pPr>
            <a:r>
              <a:rPr lang="hy-AM" i="0" baseline="0" dirty="0" smtClean="0"/>
              <a:t>Ֆիզիկական Երուսաղեմը երբեք չի վերականգնվի որպես հոգևոր կենտրոն </a:t>
            </a:r>
          </a:p>
          <a:p>
            <a:pPr marL="173953" indent="-173953">
              <a:buFontTx/>
              <a:buChar char="-"/>
            </a:pPr>
            <a:r>
              <a:rPr lang="hy-AM" i="0" baseline="0" dirty="0" smtClean="0"/>
              <a:t>Նա չէր խոսում Երուսաղեմի քաղաքական վերականգման մասին:</a:t>
            </a:r>
          </a:p>
          <a:p>
            <a:pPr marL="637828" lvl="1" indent="-173953">
              <a:buFontTx/>
              <a:buChar char="-"/>
            </a:pPr>
            <a:r>
              <a:rPr lang="hy-AM" i="0" baseline="0" dirty="0" smtClean="0"/>
              <a:t>Այնպես որ հարցը լուծվում է , երբ նայում ենք ճիշտ լույսի տակ:</a:t>
            </a:r>
            <a:endParaRPr lang="en-US" i="0" baseline="0" dirty="0" smtClean="0"/>
          </a:p>
          <a:p>
            <a:pPr marL="0" indent="0">
              <a:buFontTx/>
              <a:buNone/>
            </a:pPr>
            <a:r>
              <a:rPr lang="hy-AM" i="0" baseline="0" dirty="0" smtClean="0"/>
              <a:t>Քննադատների սիրելի ձևը հանել կոնտեքստից մի արտահայտություն և ասել որ սխալ է: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095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dirty="0" smtClean="0"/>
              <a:t>Սա ընդամենը մի քանի փոքրիկ օրինակներ էին, թե ինչպե՞ս լուծել խնդիրները ճիշտ</a:t>
            </a:r>
            <a:r>
              <a:rPr lang="hy-AM" baseline="0" dirty="0" smtClean="0"/>
              <a:t> լույսի ներքո: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Եթե ձեզ պետք է օգնություն այս կամ այն հարցի շուրջը, ապա առաջարկում եմ ձեզ տարբեր եղանակներ՝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253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Առաջինը</a:t>
            </a:r>
            <a:r>
              <a:rPr lang="en-US" baseline="0" dirty="0" smtClean="0"/>
              <a:t> – egwwritings.org.</a:t>
            </a:r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Այս կայքը ընդգրկում է Էլեն Ուայթի բոլոր թողարկված գրությունները, որոնք կօգնեն ձեզ անձնական ուսումնասիրությունների մեջ: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hy-AM" baseline="0" dirty="0" smtClean="0"/>
              <a:t> - </a:t>
            </a:r>
            <a:r>
              <a:rPr lang="en-US" baseline="0" dirty="0" smtClean="0"/>
              <a:t> ellenwhite.org.</a:t>
            </a:r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սեղմեք</a:t>
            </a:r>
            <a:r>
              <a:rPr lang="en-US" baseline="0" dirty="0" smtClean="0"/>
              <a:t> ‘Issues &amp; Answers’ </a:t>
            </a:r>
            <a:r>
              <a:rPr lang="hy-AM" baseline="0" dirty="0" smtClean="0"/>
              <a:t>մասը և այնտեղ կգտնեք ամենահայտնի խնդիրների պատասխանները: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en-US" baseline="0" dirty="0" smtClean="0"/>
              <a:t>drc.whiteestate.org </a:t>
            </a:r>
            <a:r>
              <a:rPr lang="hy-AM" baseline="0" dirty="0" smtClean="0"/>
              <a:t>այստեղ դուք կգտնեք տարիների ընթացքում մարդկանց կողմից տրված տարբեր հարցերի պատասխանները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Եթե դրանք ձեզ չեն բավարարում, ապա ինքներդ կարող եք հարց ուղել Ուայթի Կոմիտեին - </a:t>
            </a:r>
            <a:r>
              <a:rPr lang="en-US" baseline="0" dirty="0" smtClean="0"/>
              <a:t>ellenwhite.org.</a:t>
            </a:r>
            <a:endParaRPr lang="hy-AM" baseline="0" dirty="0" smtClean="0"/>
          </a:p>
          <a:p>
            <a:pPr marL="0" indent="0">
              <a:buFontTx/>
              <a:buNone/>
            </a:pPr>
            <a:r>
              <a:rPr lang="hy-AM" baseline="0" dirty="0" smtClean="0"/>
              <a:t>Երկրորդը – Հայաստանի Միավորումում շուտով կբացվի Էլեն Ուայթի ժառանգության կոմիտե, որտեղ կարող եք հղել ձեր հարցերը և ստանալ տարբեր մասնագետների միահամուռ ուսումնասիրության արդյունքում ստացված պատասխանները կոնկրետ ձեր հարցերին: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Երրորդը – կարող եք անձամբ ինձ դիմել, և իմ հնարավորությունների սահամաններում կփորձեմ օգնել ձեզ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Իմ հասցեն </a:t>
            </a:r>
            <a:r>
              <a:rPr lang="en-US" baseline="0" dirty="0" smtClean="0"/>
              <a:t>– mr.gabrielyan@yahoo.com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Skype – </a:t>
            </a:r>
            <a:r>
              <a:rPr lang="en-US" baseline="0" dirty="0" err="1" smtClean="0"/>
              <a:t>zav.Gabriel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hy-AM" baseline="0" dirty="0" smtClean="0"/>
              <a:t>Կա ևս մեկ տարբերակ, ինքներդ անհիմն եզրակացության գաք, կամ հարցնենք տարբեր մարդկանց, ովքեր ունեն ծայրահեղ մտքեր և ստանալ սխալ պատասխան, և նորից գալ սխալ եզրահանգման: Այս մեկը լավ տարբերակ չէ, այդպես չի կարելի վարվել: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253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dirty="0" smtClean="0"/>
              <a:t>Այստեղ կարող եք պատմել ձեր անձնական փորձի</a:t>
            </a:r>
            <a:r>
              <a:rPr lang="hy-AM" baseline="0" dirty="0" smtClean="0"/>
              <a:t> մասին՝ վկայելով սեմինարի մասնակիցներին կարդալ և անձնապես ուսումնասիրել Ուայթի գրությունները և Ասվածաշունչը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hy-AM" dirty="0" smtClean="0"/>
              <a:t>Աստված</a:t>
            </a:r>
            <a:r>
              <a:rPr lang="hy-AM" baseline="0" dirty="0" smtClean="0"/>
              <a:t> չի ուզում, որ ինչ որ մի բան կամ ինչ որ մեկը բաժանի ձեզ Իրենից: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hy-AM" baseline="0" dirty="0" smtClean="0"/>
              <a:t>Ինչպես կան ճշմարիտ մարգարեներ, կան նաև սուտ մարգարեներ և փիլիսոփաներ: Ամեն մեկին պետք չէ լսել: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Աստծո Խոսքը մեզ օգնում է տարբերակել ճշմարիտը ստից: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Դուք կարող եք վստահել Աստվածաշնչին, քանի որ Աստված Ինքն է պահպանել Իր գրությունները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Մարգարեների լուրերը Հիսուս Քրիստոսի ցանկությունն է փրկելու մեզ: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Հիսուսի մահը մեզ համար տալիս է մեզ համոզմունք Աստծո Խոսքի և Նրա մարգարեների մեջ: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422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y-AM" baseline="0" dirty="0" smtClean="0"/>
              <a:t>Աստված Ուայթին տվել է երազներ և տեսիլքներ, որպեսզի նրա միջոցով մեր սրտերին լուր ուղարկի, ինչպես դա արել է աստվածաշնչյան մարգարեների միջոցով: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Աստված է միայն անսխալական և ինչպես Աստվածաշնչյան մարգարեները, այնպես էլ Էլեն Ուայթը ցույց են տալիս մեզ Հիսուսին, որպես մեր փրկության աղբյուր:</a:t>
            </a: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Աստծո մարգարեները օգնում են մեզ պատրաստվելու Հիսուսի երկրորդ գալստին:</a:t>
            </a:r>
          </a:p>
          <a:p>
            <a:pPr marL="171450" lvl="0" indent="-171450">
              <a:buFontTx/>
              <a:buChar char="-"/>
            </a:pPr>
            <a:r>
              <a:rPr lang="hy-AM" baseline="0" dirty="0" smtClean="0"/>
              <a:t>Ապա ինչու՞ թույլ չտալ Աստծո մարգարեների խոսքերը ուղղորդեն մեզ դեպի Հիսուսը և պատրաստեն մեզ այդ մեծ օրվան: ԱՄԵՆ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42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dirty="0" smtClean="0"/>
              <a:t>Այս</a:t>
            </a:r>
            <a:r>
              <a:rPr lang="hy-AM" baseline="0" dirty="0" smtClean="0"/>
              <a:t> գիրքը Աստվածաշնչում է, այնումաենայնիվ, այն Ղուկասը իր ուսումնասիրություններն է արել:</a:t>
            </a:r>
            <a:endParaRPr lang="en-US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Սա անհանգստության պատճառ չէ: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Ինչու՞ Սուրբ Հոգին բառեբառ չի թելադրել Ղուկասին գրելու համար, որպեսզի ավելի վստահելի լիներ:</a:t>
            </a:r>
            <a:endParaRPr lang="en-US" baseline="0" dirty="0" smtClean="0"/>
          </a:p>
          <a:p>
            <a:pPr marL="173953" indent="-173953">
              <a:buFontTx/>
              <a:buChar char="-"/>
            </a:pPr>
            <a:endParaRPr lang="en-US" baseline="0" dirty="0" smtClean="0"/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Եզրակացություն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Աստված օգտագործել է մարդկանց Աստվածաշունչը գրելու համար:</a:t>
            </a:r>
            <a:endParaRPr lang="en-US" baseline="0" dirty="0" smtClean="0"/>
          </a:p>
          <a:p>
            <a:pPr marL="637828" lvl="1" indent="-173953">
              <a:buFontTx/>
              <a:buChar char="-"/>
            </a:pPr>
            <a:r>
              <a:rPr lang="hy-AM" baseline="0" dirty="0" smtClean="0"/>
              <a:t>Նա փոխանցել է լուրեր նրանց</a:t>
            </a:r>
            <a:endParaRPr lang="en-US" baseline="0" dirty="0" smtClean="0"/>
          </a:p>
          <a:p>
            <a:pPr marL="1095028" lvl="2" indent="-173953">
              <a:buFontTx/>
              <a:buChar char="-"/>
            </a:pPr>
            <a:r>
              <a:rPr lang="hy-AM" baseline="0" dirty="0" smtClean="0"/>
              <a:t>Նրանք էլ իրենց հերթին այն գրել են</a:t>
            </a:r>
            <a:r>
              <a:rPr lang="en-US" baseline="0" dirty="0" smtClean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226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53" indent="-173953">
              <a:buFontTx/>
              <a:buChar char="-"/>
            </a:pPr>
            <a:r>
              <a:rPr lang="hy-AM" baseline="0" dirty="0" smtClean="0"/>
              <a:t>Այստեղ Պողոսը մեջբերում է անում հույն բանաստեղծներից ինչ որ մեկից: Հիմա ի՞նչ ասենք, այն Սուրբ Հոգուց ներշնչվա՞ծ է թե՞ չէ:</a:t>
            </a:r>
          </a:p>
          <a:p>
            <a:pPr marL="173953" indent="-173953">
              <a:buFontTx/>
              <a:buChar char="-"/>
            </a:pPr>
            <a:r>
              <a:rPr lang="hy-AM" baseline="0" dirty="0" smtClean="0"/>
              <a:t>Իհարկե ներշնչված է: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97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y-AM" baseline="0" dirty="0" smtClean="0"/>
              <a:t>Սա Սուրբ Հոգուց ներշնչվա՞ծ է թե՞ չէ: Իհարկե այո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Նոր Կտակարանի մեծ մասը նամակներ են ուղղված կոնկրետ մարդկանց, որոնք կարծես թե գրողի խորհուրդներն են, բայց դրանք նույնպես ներշնչված են:</a:t>
            </a:r>
          </a:p>
          <a:p>
            <a:pPr marL="0" indent="0">
              <a:buFontTx/>
              <a:buNone/>
            </a:pPr>
            <a:r>
              <a:rPr lang="hy-AM" baseline="0" dirty="0" smtClean="0"/>
              <a:t>Ամեն Գիրք Աստվածաշունչ է, չնայած, որ այն թվա թե կոնկրետ գրողի կարծիքն է կամ ընդհանրապես փրկության հետ կապ չունի, կամ մեջբերում է մեկ այլ տեղից, կամ ուղակի խոսք է ինչ որ անարդար թագավորի բերանից, կամ ինչ էլ որ լինի: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2043D-A3B0-45A2-87FE-59C0CF6DAE7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3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7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2819401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How to Read Ellen White</a:t>
            </a:r>
            <a:br>
              <a:rPr lang="en-US" sz="1600" spc="-100" baseline="0" dirty="0" smtClean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in the 21</a:t>
            </a:r>
            <a:r>
              <a:rPr lang="en-US" sz="1600" spc="-100" baseline="30000" dirty="0" smtClean="0">
                <a:latin typeface="Kalinga" pitchFamily="34" charset="0"/>
                <a:cs typeface="Kalinga" pitchFamily="34" charset="0"/>
              </a:rPr>
              <a:t>st</a:t>
            </a: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 Century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2819401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How to Read Ellen White</a:t>
            </a:r>
            <a:br>
              <a:rPr lang="en-US" sz="1600" spc="-100" baseline="0" dirty="0" smtClean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in the 21</a:t>
            </a:r>
            <a:r>
              <a:rPr lang="en-US" sz="1600" spc="-100" baseline="30000" dirty="0" smtClean="0">
                <a:latin typeface="Kalinga" pitchFamily="34" charset="0"/>
                <a:cs typeface="Kalinga" pitchFamily="34" charset="0"/>
              </a:rPr>
              <a:t>st</a:t>
            </a: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 Century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257800" y="1428750"/>
            <a:ext cx="3429000" cy="3115954"/>
          </a:xfr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 smtClean="0"/>
              <a:t>Image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74644" y="1428750"/>
            <a:ext cx="4078356" cy="31242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01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2819401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How to Read Ellen White</a:t>
            </a:r>
            <a:br>
              <a:rPr lang="en-US" sz="1600" spc="-100" baseline="0" dirty="0" smtClean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in the 21</a:t>
            </a:r>
            <a:r>
              <a:rPr lang="en-US" sz="1600" spc="-100" baseline="30000" dirty="0" smtClean="0">
                <a:latin typeface="Kalinga" pitchFamily="34" charset="0"/>
                <a:cs typeface="Kalinga" pitchFamily="34" charset="0"/>
              </a:rPr>
              <a:t>st</a:t>
            </a: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 Century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092" y="1428750"/>
            <a:ext cx="4078356" cy="312420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93928" y="1428750"/>
            <a:ext cx="3429000" cy="3115954"/>
          </a:xfr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 smtClean="0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8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; Quota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2819401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How to Read Ellen White</a:t>
            </a:r>
            <a:br>
              <a:rPr lang="en-US" sz="1600" spc="-100" baseline="0" dirty="0" smtClean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in the 21</a:t>
            </a:r>
            <a:r>
              <a:rPr lang="en-US" sz="1600" spc="-100" baseline="30000" dirty="0" smtClean="0">
                <a:latin typeface="Kalinga" pitchFamily="34" charset="0"/>
                <a:cs typeface="Kalinga" pitchFamily="34" charset="0"/>
              </a:rPr>
              <a:t>st</a:t>
            </a: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 Century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74644" y="1428750"/>
            <a:ext cx="4078356" cy="3124200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28750"/>
            <a:ext cx="3429000" cy="311181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89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; Quota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1426464"/>
            <a:ext cx="3429000" cy="311181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2819401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How to Read Ellen White</a:t>
            </a:r>
            <a:br>
              <a:rPr lang="en-US" sz="1600" spc="-100" baseline="0" dirty="0" smtClean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in the 21</a:t>
            </a:r>
            <a:r>
              <a:rPr lang="en-US" sz="1600" spc="-100" baseline="30000" dirty="0" smtClean="0">
                <a:latin typeface="Kalinga" pitchFamily="34" charset="0"/>
                <a:cs typeface="Kalinga" pitchFamily="34" charset="0"/>
              </a:rPr>
              <a:t>st</a:t>
            </a: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 Century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092" y="1428750"/>
            <a:ext cx="4078356" cy="3124200"/>
          </a:xfrm>
          <a:noFill/>
        </p:spPr>
        <p:txBody>
          <a:bodyPr lIns="0" tIns="0" rIns="0" bIns="0">
            <a:noAutofit/>
          </a:bodyPr>
          <a:lstStyle>
            <a:lvl1pPr marL="0" indent="0" algn="l">
              <a:spcBef>
                <a:spcPts val="1200"/>
              </a:spcBef>
              <a:buNone/>
              <a:defRPr sz="2000" b="1" spc="-7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85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2819401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How to Read Ellen White</a:t>
            </a:r>
            <a:br>
              <a:rPr lang="en-US" sz="1600" spc="-100" baseline="0" dirty="0" smtClean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in the 21</a:t>
            </a:r>
            <a:r>
              <a:rPr lang="en-US" sz="1600" spc="-100" baseline="30000" dirty="0" smtClean="0">
                <a:latin typeface="Kalinga" pitchFamily="34" charset="0"/>
                <a:cs typeface="Kalinga" pitchFamily="34" charset="0"/>
              </a:rPr>
              <a:t>st</a:t>
            </a: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 Century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71503" y="3333750"/>
            <a:ext cx="2005441" cy="1371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310088" y="1428750"/>
            <a:ext cx="2534698" cy="1447800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79910" y="2958688"/>
            <a:ext cx="1991098" cy="30480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494165" y="3333750"/>
            <a:ext cx="2005441" cy="1371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6" hasCustomPrompt="1"/>
          </p:nvPr>
        </p:nvSpPr>
        <p:spPr>
          <a:xfrm>
            <a:off x="3232750" y="1428750"/>
            <a:ext cx="2534698" cy="1447800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502572" y="2958688"/>
            <a:ext cx="1991098" cy="30480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413517" y="3333750"/>
            <a:ext cx="2005441" cy="1371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6152102" y="1428750"/>
            <a:ext cx="2534698" cy="1447800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421924" y="2958688"/>
            <a:ext cx="1991098" cy="30480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5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2819401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How to Read Ellen White</a:t>
            </a:r>
            <a:br>
              <a:rPr lang="en-US" sz="1600" spc="-100" baseline="0" dirty="0" smtClean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in the 21</a:t>
            </a:r>
            <a:r>
              <a:rPr lang="en-US" sz="1600" spc="-100" baseline="30000" dirty="0" smtClean="0">
                <a:latin typeface="Kalinga" pitchFamily="34" charset="0"/>
                <a:cs typeface="Kalinga" pitchFamily="34" charset="0"/>
              </a:rPr>
              <a:t>st</a:t>
            </a: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 Century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310088" y="14287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16649" y="2718462"/>
            <a:ext cx="2731268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6" hasCustomPrompt="1"/>
          </p:nvPr>
        </p:nvSpPr>
        <p:spPr>
          <a:xfrm>
            <a:off x="3232750" y="14287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120881" y="2718462"/>
            <a:ext cx="2754480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6152102" y="14287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5991197" y="2718462"/>
            <a:ext cx="2852552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51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04802" y="31813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151486" y="4471062"/>
            <a:ext cx="2837374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53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3227464" y="31813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3103485" y="4471062"/>
            <a:ext cx="2778700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  <p:sp>
        <p:nvSpPr>
          <p:cNvPr id="55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6146816" y="3181350"/>
            <a:ext cx="2534698" cy="122916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</a:t>
            </a:r>
            <a:endParaRPr lang="en-US" dirty="0"/>
          </a:p>
        </p:txBody>
      </p:sp>
      <p:sp>
        <p:nvSpPr>
          <p:cNvPr id="56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5960153" y="4471062"/>
            <a:ext cx="2904068" cy="258772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b="1" spc="-40" baseline="0"/>
            </a:lvl1pPr>
          </a:lstStyle>
          <a:p>
            <a:pPr lvl="0"/>
            <a:r>
              <a:rPr lang="de-CH" dirty="0" smtClean="0"/>
              <a:t>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29714"/>
            <a:ext cx="9144000" cy="4094635"/>
          </a:xfr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dirty="0" smtClean="0"/>
              <a:t>Image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0428" y="4483738"/>
            <a:ext cx="4495800" cy="420522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947062" y="4400550"/>
            <a:ext cx="3962400" cy="45720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9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smtClean="0"/>
              <a:t>Text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3114" y="4498848"/>
            <a:ext cx="0" cy="267005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92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36076" y="718782"/>
            <a:ext cx="5550724" cy="420522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2800" spc="-150" baseline="0"/>
            </a:lvl1pPr>
          </a:lstStyle>
          <a:p>
            <a:pPr lvl="0"/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62001" y="806640"/>
            <a:ext cx="2819401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How to Read Ellen White</a:t>
            </a:r>
            <a:br>
              <a:rPr lang="en-US" sz="1600" spc="-100" baseline="0" dirty="0" smtClean="0">
                <a:latin typeface="Kalinga" pitchFamily="34" charset="0"/>
                <a:cs typeface="Kalinga" pitchFamily="34" charset="0"/>
              </a:rPr>
            </a:b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in the 21</a:t>
            </a:r>
            <a:r>
              <a:rPr lang="en-US" sz="1600" spc="-100" baseline="30000" dirty="0" smtClean="0">
                <a:latin typeface="Kalinga" pitchFamily="34" charset="0"/>
                <a:cs typeface="Kalinga" pitchFamily="34" charset="0"/>
              </a:rPr>
              <a:t>st</a:t>
            </a:r>
            <a:r>
              <a:rPr lang="en-US" sz="1600" spc="-100" baseline="0" dirty="0" smtClean="0">
                <a:latin typeface="Kalinga" pitchFamily="34" charset="0"/>
                <a:cs typeface="Kalinga" pitchFamily="34" charset="0"/>
              </a:rPr>
              <a:t> Century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6202" y="84314"/>
            <a:ext cx="8991600" cy="1143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spc="-5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Navigation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04802" y="666750"/>
            <a:ext cx="381000" cy="42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1827775" y="1428750"/>
            <a:ext cx="5469611" cy="31242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dist="50800" dir="5400000" algn="t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 1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6" hasCustomPrompt="1"/>
          </p:nvPr>
        </p:nvSpPr>
        <p:spPr>
          <a:xfrm rot="-180000">
            <a:off x="1808319" y="1460221"/>
            <a:ext cx="5486400" cy="313378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dist="50800" dir="5400000" algn="t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 2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9" hasCustomPrompt="1"/>
          </p:nvPr>
        </p:nvSpPr>
        <p:spPr>
          <a:xfrm rot="120000">
            <a:off x="2051033" y="1447332"/>
            <a:ext cx="5486400" cy="313378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dist="50800" dir="5400000" algn="t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de-CH" dirty="0" smtClean="0"/>
              <a:t>Image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77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7381642" y="4988214"/>
            <a:ext cx="1371600" cy="1161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en-US" sz="900" b="1" kern="0" spc="-30" baseline="0" dirty="0" smtClean="0">
                <a:solidFill>
                  <a:schemeClr val="bg1">
                    <a:lumMod val="75000"/>
                  </a:schemeClr>
                </a:solidFill>
                <a:latin typeface="Kalinga" pitchFamily="34" charset="0"/>
                <a:cs typeface="Kalinga" pitchFamily="34" charset="0"/>
              </a:rPr>
              <a:t>Ellen G. White Estate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938126"/>
            <a:ext cx="177818" cy="17008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0" y="5143500"/>
            <a:ext cx="9144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2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2" r:id="rId6"/>
    <p:sldLayoutId id="2147483658" r:id="rId7"/>
    <p:sldLayoutId id="2147483653" r:id="rId8"/>
    <p:sldLayoutId id="2147483654" r:id="rId9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3400" kern="1200" spc="-150" baseline="0">
          <a:solidFill>
            <a:schemeClr val="tx1"/>
          </a:solidFill>
          <a:latin typeface="Kalinga" pitchFamily="34" charset="0"/>
          <a:ea typeface="+mj-ea"/>
          <a:cs typeface="Kaling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Kalinga" pitchFamily="34" charset="0"/>
          <a:ea typeface="+mn-ea"/>
          <a:cs typeface="Kaling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drc.whiteestate.org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hyperlink" Target="mailto:mr.gabrielyan@yahoo.com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A warm welcome to everyone!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428750"/>
            <a:ext cx="2667000" cy="990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en-US" sz="1400" dirty="0" smtClean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3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է Աստվածաշունչը գրվել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«Աստվածաշունչը Աստծուն է համարում իր հեղինակը, բայց այն գրվել է մարդկային ձեռով, և նրա գրքերի ոճերի զանազանությունը ներկայացնում է նրա տարբեր գրողների բնութագրերը:</a:t>
            </a:r>
            <a:r>
              <a:rPr lang="hy-AM" dirty="0"/>
              <a:t> </a:t>
            </a:r>
            <a:r>
              <a:rPr lang="hy-AM" dirty="0" smtClean="0"/>
              <a:t>Հայտնված ճշմարտություններն «աստվածաշունչ» են</a:t>
            </a:r>
            <a:r>
              <a:rPr lang="en-US" dirty="0" smtClean="0"/>
              <a:t> (2 </a:t>
            </a:r>
            <a:r>
              <a:rPr lang="hy-AM" dirty="0" smtClean="0"/>
              <a:t>Տիմ.</a:t>
            </a:r>
            <a:r>
              <a:rPr lang="en-US" dirty="0" smtClean="0"/>
              <a:t> 3</a:t>
            </a:r>
            <a:r>
              <a:rPr lang="hy-AM" dirty="0" smtClean="0"/>
              <a:t>.</a:t>
            </a:r>
            <a:r>
              <a:rPr lang="en-US" dirty="0" smtClean="0"/>
              <a:t>16)</a:t>
            </a:r>
            <a:r>
              <a:rPr lang="hy-AM" dirty="0" smtClean="0"/>
              <a:t>, սակայն արտահայտված են մարդկային բառերով:» </a:t>
            </a:r>
            <a:r>
              <a:rPr lang="en-US" dirty="0" smtClean="0"/>
              <a:t>(</a:t>
            </a:r>
            <a:r>
              <a:rPr lang="hy-AM" dirty="0" smtClean="0"/>
              <a:t>ՄՊ 5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r="90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01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է Աստվածաշունչը գրվել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622092" y="1200150"/>
            <a:ext cx="4078356" cy="3733800"/>
          </a:xfrm>
        </p:spPr>
        <p:txBody>
          <a:bodyPr/>
          <a:lstStyle/>
          <a:p>
            <a:r>
              <a:rPr lang="hy-AM" dirty="0" smtClean="0"/>
              <a:t>«Քանի որ ճշմարտության մասին գրել են տարբեր անհատներ, այն ներկայացված է իր ողջ բազմազանությամբ: Հեղինակներից մեկի վրա ավելի մեծ տպավորություն է թողել հարցի մի կողմը. Նա իր ուշադրությունը սևեռում է այն հանգամանքների վրա, որոնք ներդաշնակ են իր փորձառությանը կամ ընկալման և գնահատման ունակությանը: Մյուսին գրավում է հարցի մի այլ կողմը,</a:t>
            </a:r>
            <a:endParaRPr lang="en-US" dirty="0" smtClean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23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է Աստվածաշունչը գրվել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622092" y="1428750"/>
            <a:ext cx="4078356" cy="3429000"/>
          </a:xfrm>
        </p:spPr>
        <p:txBody>
          <a:bodyPr/>
          <a:lstStyle/>
          <a:p>
            <a:r>
              <a:rPr lang="hy-AM" dirty="0" smtClean="0"/>
              <a:t>և այսպես յուրաքանչյուրը, գտնվելով Սուրբ Հոգու ներգործության տակ, խոսում են այն մասին, ինչը ամենից ուժեղ է տպավորվել իր մտքում. Ճշմարտությունն իր տարբեր կողմերով արտահայտված  յուրաքանչյուրի մեջ՝ կատարելապես ներդաշնակ և ամբողջական, և կարող է բավարարել մարդկանց կարիքները բոլոր պարագաներում և փորձառություններում:»</a:t>
            </a:r>
            <a:r>
              <a:rPr lang="en-US" dirty="0" smtClean="0"/>
              <a:t> (</a:t>
            </a:r>
            <a:r>
              <a:rPr lang="hy-AM" dirty="0" smtClean="0"/>
              <a:t>ՄՊ 6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695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Իսկ Ուա՞յթը</a:t>
            </a:r>
            <a:endParaRPr lang="en-US" dirty="0"/>
          </a:p>
        </p:txBody>
      </p:sp>
      <p:sp>
        <p:nvSpPr>
          <p:cNvPr id="8" name="Isosceles Triangle 7"/>
          <p:cNvSpPr/>
          <p:nvPr/>
        </p:nvSpPr>
        <p:spPr>
          <a:xfrm>
            <a:off x="180974" y="2290306"/>
            <a:ext cx="2486026" cy="134824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y-AM" sz="2000" b="1" dirty="0" smtClean="0"/>
              <a:t>Աստված</a:t>
            </a:r>
            <a:endParaRPr lang="en-US" sz="20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3070225" y="1662830"/>
            <a:ext cx="2089149" cy="66089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y-AM" sz="2000" b="1" dirty="0" smtClean="0"/>
              <a:t>Աստվածաշնչի գրողները</a:t>
            </a:r>
            <a:endParaRPr lang="en-US" sz="2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324600" y="1855527"/>
            <a:ext cx="2133599" cy="304800"/>
          </a:xfrm>
          <a:prstGeom prst="roundRect">
            <a:avLst/>
          </a:prstGeom>
          <a:solidFill>
            <a:schemeClr val="tx1"/>
          </a:solidFill>
          <a:ln>
            <a:solidFill>
              <a:srgbClr val="13131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y-AM" sz="2000" b="1" dirty="0" smtClean="0"/>
              <a:t>Աստվածաշունչ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00250" y="2067673"/>
            <a:ext cx="1047750" cy="8865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1"/>
          </p:cNvCxnSpPr>
          <p:nvPr/>
        </p:nvCxnSpPr>
        <p:spPr>
          <a:xfrm>
            <a:off x="5181600" y="2007927"/>
            <a:ext cx="1143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505199" y="3486150"/>
            <a:ext cx="1676399" cy="3048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y-AM" sz="2000" b="1" dirty="0" smtClean="0"/>
              <a:t>Էլեն Ուայթ</a:t>
            </a:r>
            <a:endParaRPr lang="en-US" sz="20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6329900" y="3486150"/>
            <a:ext cx="2509300" cy="304800"/>
          </a:xfrm>
          <a:prstGeom prst="roundRect">
            <a:avLst/>
          </a:prstGeom>
          <a:solidFill>
            <a:schemeClr val="tx1"/>
          </a:solidFill>
          <a:ln>
            <a:solidFill>
              <a:srgbClr val="13131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y-AM" sz="2000" b="1" dirty="0" smtClean="0"/>
              <a:t>Նրա գրությունները</a:t>
            </a:r>
            <a:endParaRPr lang="en-US" sz="2000" b="1" dirty="0"/>
          </a:p>
        </p:txBody>
      </p:sp>
      <p:cxnSp>
        <p:nvCxnSpPr>
          <p:cNvPr id="23" name="Straight Arrow Connector 22"/>
          <p:cNvCxnSpPr>
            <a:endCxn id="22" idx="1"/>
          </p:cNvCxnSpPr>
          <p:nvPr/>
        </p:nvCxnSpPr>
        <p:spPr>
          <a:xfrm>
            <a:off x="5181598" y="3638550"/>
            <a:ext cx="114830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1" idx="1"/>
          </p:cNvCxnSpPr>
          <p:nvPr/>
        </p:nvCxnSpPr>
        <p:spPr>
          <a:xfrm>
            <a:off x="2048796" y="2948012"/>
            <a:ext cx="1456403" cy="6905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43200" y="2697860"/>
            <a:ext cx="3200400" cy="39773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2000" b="1" dirty="0" smtClean="0">
                <a:latin typeface="Kalinga" pitchFamily="34" charset="0"/>
                <a:cs typeface="Kalinga" pitchFamily="34" charset="0"/>
              </a:rPr>
              <a:t>~ 2000 – 3000 </a:t>
            </a:r>
            <a:r>
              <a:rPr lang="hy-AM" sz="2000" b="1" dirty="0" smtClean="0">
                <a:latin typeface="Kalinga" pitchFamily="34" charset="0"/>
                <a:cs typeface="Kalinga" pitchFamily="34" charset="0"/>
              </a:rPr>
              <a:t>տարիներ</a:t>
            </a:r>
            <a:endParaRPr lang="en-US" sz="2000" b="1" dirty="0" smtClean="0">
              <a:latin typeface="Kalinga" pitchFamily="34" charset="0"/>
              <a:cs typeface="Kalinga" pitchFamily="34" charset="0"/>
            </a:endParaRPr>
          </a:p>
        </p:txBody>
      </p:sp>
      <p:cxnSp>
        <p:nvCxnSpPr>
          <p:cNvPr id="32" name="Straight Arrow Connector 31"/>
          <p:cNvCxnSpPr>
            <a:stCxn id="30" idx="2"/>
          </p:cNvCxnSpPr>
          <p:nvPr/>
        </p:nvCxnSpPr>
        <p:spPr>
          <a:xfrm>
            <a:off x="4343400" y="3095598"/>
            <a:ext cx="0" cy="39055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30" idx="0"/>
          </p:cNvCxnSpPr>
          <p:nvPr/>
        </p:nvCxnSpPr>
        <p:spPr>
          <a:xfrm>
            <a:off x="4340750" y="2343150"/>
            <a:ext cx="2650" cy="35471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301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5907972" cy="420522"/>
          </a:xfrm>
        </p:spPr>
        <p:txBody>
          <a:bodyPr>
            <a:normAutofit fontScale="92500"/>
          </a:bodyPr>
          <a:lstStyle/>
          <a:p>
            <a:r>
              <a:rPr lang="hy-AM" dirty="0" smtClean="0"/>
              <a:t>Կա՞ն արդյոք սխալներ Աստվածաշնչում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0" b="2015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203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hy-AM" dirty="0" smtClean="0"/>
              <a:t>Կա՞ն արդյոք սխալներ Աստվածաշնչում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«Մարդը սխալական է, բայց Աստծո խոսքը անսխալական է:» </a:t>
            </a:r>
            <a:r>
              <a:rPr lang="en-US" dirty="0" smtClean="0"/>
              <a:t>(1SM 416)</a:t>
            </a:r>
            <a:endParaRPr lang="en-US" dirty="0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3365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hy-AM" dirty="0" smtClean="0"/>
              <a:t>Կա՞ն արդյոք սխալներ Աստվածաշնչում 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«Ես երբեք չեմ պնդել, որ անսխալական եմ, Աստված է միայն անսխալական:»</a:t>
            </a:r>
            <a:r>
              <a:rPr lang="en-US" dirty="0" smtClean="0"/>
              <a:t> (1SM 20)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618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hy-AM" dirty="0" smtClean="0"/>
              <a:t>Կա՞ն արդյոք սխալներ Աստվածաշնչում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«Նա Աստծուց լիազորված չէր զիջելու, երբ նրան դա խնդրեին:»</a:t>
            </a:r>
            <a:r>
              <a:rPr lang="en-US" dirty="0" smtClean="0"/>
              <a:t> (AA 405)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428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«Երբ Աստվածաշնչի պատճեները քիչ էին, գիտական մարդիկ փոխեցին որոշակի բառեր այն հասկանալի սարքելու մարդկանց համար, բայց իրականում ավելի խորհրդային սարքեցին այն, ինչ պարզ էր, և ուղղեցին մտքերը ավանդությունից առաջացած իրենց տեսակետերի կողմը:»</a:t>
            </a:r>
            <a:r>
              <a:rPr lang="en-US" dirty="0" smtClean="0"/>
              <a:t> (EW 220)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288476" y="703428"/>
            <a:ext cx="5550724" cy="420522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 spc="-150" baseline="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dirty="0" smtClean="0"/>
              <a:t>Կա՞ն արդյոք սխալներ Աստվածաշնչում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289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74644" y="1428750"/>
            <a:ext cx="4230756" cy="3124200"/>
          </a:xfrm>
        </p:spPr>
        <p:txBody>
          <a:bodyPr/>
          <a:lstStyle/>
          <a:p>
            <a:r>
              <a:rPr lang="hy-AM" dirty="0" smtClean="0"/>
              <a:t>«Քսաներկու տարեկան էր Ոքոզիան երբոր թագավոր եղավ և մեկ տարի թագավորեց Երուսաղեմում...» </a:t>
            </a:r>
            <a:r>
              <a:rPr lang="en-US" dirty="0" smtClean="0"/>
              <a:t>(</a:t>
            </a:r>
            <a:r>
              <a:rPr lang="en-US" dirty="0"/>
              <a:t>4</a:t>
            </a:r>
            <a:r>
              <a:rPr lang="hy-AM" dirty="0" smtClean="0"/>
              <a:t> Թագ. </a:t>
            </a:r>
            <a:r>
              <a:rPr lang="en-US" dirty="0"/>
              <a:t>8</a:t>
            </a:r>
            <a:r>
              <a:rPr lang="hy-AM" dirty="0" smtClean="0"/>
              <a:t>.</a:t>
            </a:r>
            <a:r>
              <a:rPr lang="en-US" dirty="0" smtClean="0"/>
              <a:t>26)</a:t>
            </a:r>
            <a:endParaRPr lang="hy-AM" dirty="0" smtClean="0"/>
          </a:p>
          <a:p>
            <a:r>
              <a:rPr lang="hy-AM" dirty="0" smtClean="0"/>
              <a:t>«Ոքոզիան քառասուներկու տարեկան էր երբոր թագավոր եղավ և մեկ տարի թագավորեց Երուսաղեմում...» </a:t>
            </a:r>
            <a:r>
              <a:rPr lang="ru-RU" dirty="0" smtClean="0"/>
              <a:t>(</a:t>
            </a:r>
            <a:r>
              <a:rPr lang="hy-AM" dirty="0" smtClean="0"/>
              <a:t>2 Մնաց. 22.2</a:t>
            </a:r>
            <a:r>
              <a:rPr lang="ru-RU" dirty="0" smtClean="0"/>
              <a:t>)</a:t>
            </a:r>
            <a:endParaRPr lang="en-US" dirty="0"/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3288476" y="703428"/>
            <a:ext cx="5550724" cy="420522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 spc="-150" baseline="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dirty="0" smtClean="0"/>
              <a:t>Կա՞ն արդյոք սխալներ Աստվածաշնչում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414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 b="970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5831772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Մեխանիկական ներշնչվածություն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Մեծ Պայքար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290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622092" y="1276350"/>
            <a:ext cx="4369508" cy="3581400"/>
          </a:xfrm>
        </p:spPr>
        <p:txBody>
          <a:bodyPr/>
          <a:lstStyle/>
          <a:p>
            <a:pPr>
              <a:lnSpc>
                <a:spcPts val="2300"/>
              </a:lnSpc>
            </a:pPr>
            <a:r>
              <a:rPr lang="hy-AM" dirty="0" smtClean="0"/>
              <a:t>«Ոմանք լուրջ նայում են մեզ և հարց տալիս. «Չե՞ք կարծում, որ արտագրողները և թարգմանիչները կարող էին սխալ թույլ տալ»: Դա հնարավոր է, և միտքը, որ շատ սհամանափակ է, և կարող է երկմտել և գայթակղվել նման հնարավորության վրա, ապա պատրաստ է գայթակղվել նմանապես ներշնչված Աստծո խոսքի վրա, քանի որ նրանց թույլ մտքերը չեն կարողանում տեսնել Աստծո նպատակների միջով:» </a:t>
            </a:r>
            <a:r>
              <a:rPr lang="en-US" dirty="0"/>
              <a:t>(1SM 16)</a:t>
            </a:r>
          </a:p>
          <a:p>
            <a:pPr>
              <a:lnSpc>
                <a:spcPts val="2300"/>
              </a:lnSpc>
            </a:pP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>
            <a:fillRect/>
          </a:stretch>
        </p:blipFill>
        <p:spPr/>
      </p:pic>
      <p:sp>
        <p:nvSpPr>
          <p:cNvPr id="7" name="Text Placeholder 8"/>
          <p:cNvSpPr txBox="1">
            <a:spLocks/>
          </p:cNvSpPr>
          <p:nvPr/>
        </p:nvSpPr>
        <p:spPr>
          <a:xfrm>
            <a:off x="3288476" y="703428"/>
            <a:ext cx="5550724" cy="420522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 spc="-150" baseline="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Kalinga" pitchFamily="34" charset="0"/>
                <a:ea typeface="+mn-ea"/>
                <a:cs typeface="Kaling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dirty="0" smtClean="0"/>
              <a:t>Կա՞ն արդյոք սխալներ Աստվածաշնչում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105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Երկմտելու պատճառներ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6" b="15176"/>
          <a:stretch>
            <a:fillRect/>
          </a:stretch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619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Երկմտելու պատճառներ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1" r="14631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«Հիմնականում ամեն դեպքում, երբ ինչ որ մեկը կասկածանքով է լցվում Աստվածաշնչի խոսքի նկատմամբ, ապա դա այն պատճառով է, որ նա ապրում է անսուրբ կյանքով և հանդիմանվում է այդ խոսքից:»</a:t>
            </a:r>
            <a:r>
              <a:rPr lang="en-US" dirty="0" smtClean="0"/>
              <a:t> (1T 440)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9281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Ամփոփելով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622092" y="1200150"/>
            <a:ext cx="4369508" cy="33528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hy-AM" dirty="0" smtClean="0"/>
              <a:t>Միայն մտքերն են ներշնչվում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hy-AM" dirty="0" smtClean="0"/>
              <a:t>Աստվածաշունչը գրված է մարդկանց բառերով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hy-AM" dirty="0" smtClean="0"/>
              <a:t>Աստվածաշունչը ներշնչված է հավասարաչափ ամբողջությամբ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hy-AM" dirty="0" smtClean="0"/>
              <a:t>Կարող են լինել մանր սխալներ, որոնք փրկության հարց չեն</a:t>
            </a:r>
          </a:p>
          <a:p>
            <a:pPr marL="342900" indent="-342900">
              <a:buFont typeface="+mj-lt"/>
              <a:buAutoNum type="arabicPeriod"/>
            </a:pPr>
            <a:r>
              <a:rPr lang="hy-AM" dirty="0" smtClean="0"/>
              <a:t>Սա վերաբերվում է ինչպես Աստվածաշնչին այնպես </a:t>
            </a:r>
            <a:r>
              <a:rPr lang="hy-AM" dirty="0"/>
              <a:t>Է</a:t>
            </a:r>
            <a:r>
              <a:rPr lang="hy-AM" dirty="0" smtClean="0"/>
              <a:t>լեն Ուայթի գրություններին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r="6820"/>
          <a:stretch>
            <a:fillRect/>
          </a:stretch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916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4841172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 b="688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55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hy-AM" dirty="0" smtClean="0"/>
              <a:t>Եվ վիշապը բարկացավ այն կնկա վրա, և գնաց պատերազմ անելու նրա մյուս զավակների հետ, որ Աստծո պատվիրանները պահում են, և Հիսուսի վկայությունն ունեն:»</a:t>
            </a:r>
            <a:r>
              <a:rPr lang="en-US" dirty="0" smtClean="0"/>
              <a:t> (</a:t>
            </a:r>
            <a:r>
              <a:rPr lang="hy-AM" dirty="0" smtClean="0"/>
              <a:t>Հայտ.</a:t>
            </a:r>
            <a:r>
              <a:rPr lang="en-US" dirty="0" smtClean="0"/>
              <a:t> 12</a:t>
            </a:r>
            <a:r>
              <a:rPr lang="hy-AM" dirty="0" smtClean="0"/>
              <a:t>.</a:t>
            </a:r>
            <a:r>
              <a:rPr lang="en-US" dirty="0" smtClean="0"/>
              <a:t>17)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15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«Որովհետև Հիսուսի վկայությունը մարգարեության հոգին է:»</a:t>
            </a:r>
            <a:r>
              <a:rPr lang="en-US" dirty="0" smtClean="0"/>
              <a:t> (</a:t>
            </a:r>
            <a:r>
              <a:rPr lang="hy-AM" dirty="0" smtClean="0"/>
              <a:t>Հայտն.</a:t>
            </a:r>
            <a:r>
              <a:rPr lang="en-US" dirty="0" smtClean="0"/>
              <a:t> 19</a:t>
            </a:r>
            <a:r>
              <a:rPr lang="hy-AM" dirty="0" smtClean="0"/>
              <a:t>.</a:t>
            </a:r>
            <a:r>
              <a:rPr lang="en-US" dirty="0" smtClean="0"/>
              <a:t>10)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82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b="4560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74644" y="1428750"/>
            <a:ext cx="4078356" cy="3352800"/>
          </a:xfrm>
        </p:spPr>
        <p:txBody>
          <a:bodyPr/>
          <a:lstStyle/>
          <a:p>
            <a:r>
              <a:rPr lang="hy-AM" dirty="0" smtClean="0"/>
              <a:t>«</a:t>
            </a:r>
            <a:r>
              <a:rPr lang="en-US" dirty="0" smtClean="0"/>
              <a:t>Sola </a:t>
            </a:r>
            <a:r>
              <a:rPr lang="en-US" dirty="0"/>
              <a:t>scriptura </a:t>
            </a:r>
            <a:r>
              <a:rPr lang="en-US" dirty="0" smtClean="0"/>
              <a:t>… </a:t>
            </a:r>
            <a:r>
              <a:rPr lang="hy-AM" dirty="0" smtClean="0"/>
              <a:t>Վարդապետություն է, որ Աստվածաշունչը պարունակում է ամեն գիտություն անհրաժեշտ փրկության և սրբագործման համար: Հետևաբար, </a:t>
            </a:r>
            <a:r>
              <a:rPr lang="en-US" dirty="0" smtClean="0"/>
              <a:t>sola </a:t>
            </a:r>
            <a:r>
              <a:rPr lang="en-US" dirty="0"/>
              <a:t>scriptura </a:t>
            </a:r>
            <a:r>
              <a:rPr lang="hy-AM" dirty="0" smtClean="0"/>
              <a:t>պահանջում է միայն այն վարդապետությունները, որոնք գտնվում են հենց Աստվածաշնչում կամ դրանից դուրս, բայց ապացուցվում են Աստվածաշնչով</a:t>
            </a:r>
            <a:endParaRPr lang="en-US" sz="1400" b="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460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b="4560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Հետևաբար</a:t>
            </a:r>
            <a:r>
              <a:rPr lang="en-US" dirty="0" smtClean="0"/>
              <a:t>, </a:t>
            </a:r>
            <a:r>
              <a:rPr lang="en-US" dirty="0"/>
              <a:t>sola scriptura </a:t>
            </a:r>
            <a:r>
              <a:rPr lang="hy-AM" dirty="0" smtClean="0"/>
              <a:t>չի մեժում այլ Քրիստոնեական հեղինակություններին: Այլ ընդհակառակը, այն պնդում է, որ բոլոր մնացած հեղինակությունները պետք է ենթարկվեն և ճշտվեն Աստծո Խոսքով:»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659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«Աստվածաշունչը և միայն Աստվածաշունչն է մեր հավատքի ղեկավարը:»</a:t>
            </a:r>
            <a:r>
              <a:rPr lang="en-US" dirty="0" smtClean="0"/>
              <a:t> (TSS 32)</a:t>
            </a:r>
          </a:p>
          <a:p>
            <a:r>
              <a:rPr lang="hy-AM" dirty="0" smtClean="0"/>
              <a:t>«Այն օրվանից երբ հասկացան, որ Աստվածաշունչը և միայն Աստվածաշունչն է մեր ուղեկիցը, մենք երբեք չենք շեղվել այդ դիրքից:»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(CW 145)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b="1745"/>
          <a:stretch>
            <a:fillRect/>
          </a:stretch>
        </p:blipFill>
        <p:spPr/>
      </p:pic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3864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Ներշնչվածության աստիճանը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Ջորջ Այդ Բաթլեր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5" b="22213"/>
          <a:stretch/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836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572000" y="1276350"/>
            <a:ext cx="4445708" cy="3124200"/>
          </a:xfrm>
        </p:spPr>
        <p:txBody>
          <a:bodyPr/>
          <a:lstStyle/>
          <a:p>
            <a:r>
              <a:rPr lang="hy-AM" dirty="0" smtClean="0"/>
              <a:t>«Դուք ծանոթ չեք սուրբ գրություններին: Եթե դուք ուսումնասիրեք Աստծո խոսքը</a:t>
            </a:r>
            <a:r>
              <a:rPr lang="en-US" dirty="0" smtClean="0"/>
              <a:t>, </a:t>
            </a:r>
            <a:r>
              <a:rPr lang="hy-AM" dirty="0" smtClean="0"/>
              <a:t>այն նպատակով, որ հասնեք Աստվածաշնչյան ստանդարտներին և ձեռք բերեք Քրիստոնեական կատարելություն, ապա դուք Վկայությունների կարիքը չէիք ունենա: Այն պատճառով, որ դուք չուզեցաք ծանոթանալ Աստվածաշնչին, ապա ձեզ փոխանցվում են ավելի պարզ վկայություններ:</a:t>
            </a:r>
            <a:endParaRPr lang="en-US" sz="1400" b="0" i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b="1745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8610600" y="4521200"/>
            <a:ext cx="457200" cy="2286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US" sz="1400" i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con’t</a:t>
            </a:r>
            <a:endParaRPr lang="en-US" sz="1200" dirty="0" smtClean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7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Տերը ուզում է նախազգուշացնել, խրատել, հաստատել ձեզ տրված վկայությունների միջոցով</a:t>
            </a:r>
            <a:r>
              <a:rPr lang="en-US" dirty="0" smtClean="0"/>
              <a:t>, </a:t>
            </a:r>
            <a:r>
              <a:rPr lang="hy-AM" dirty="0" smtClean="0"/>
              <a:t>և ուղղել ձեր մտքերը դեպի Իր խոսքը: Գրված վկայությունները նրա համար չեն, որպեսզի տան նոր լույս, այլ արդեն տրված ճշմարտությունը ավելի վառ տպավորելու սրտերի վրա:»</a:t>
            </a:r>
            <a:r>
              <a:rPr lang="en-US" dirty="0" smtClean="0"/>
              <a:t> (2T 605)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b="1745"/>
          <a:stretch>
            <a:fillRect/>
          </a:stretch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670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622092" y="1200150"/>
            <a:ext cx="4078356" cy="3124200"/>
          </a:xfrm>
        </p:spPr>
        <p:txBody>
          <a:bodyPr/>
          <a:lstStyle/>
          <a:p>
            <a:r>
              <a:rPr lang="hy-AM" dirty="0" smtClean="0"/>
              <a:t>«Ես ձեզ խորհուրդ եմ տալիս, թանկագին կարդացողներ, Աստծո Խոսքը որպես հավատքի և կենսակերպի ղեկավարություն:Այդ խոսքով ենք մենք դատվելու: Աստված Իր Խոսքում խոստացել է տալու մեզ տեսիլքներ վերջին օրերում, ոչ որպես հավատքի նոր ղեկավարություն</a:t>
            </a:r>
            <a:r>
              <a:rPr lang="en-US" dirty="0" smtClean="0"/>
              <a:t>, </a:t>
            </a:r>
            <a:r>
              <a:rPr lang="hy-AM" dirty="0" smtClean="0"/>
              <a:t>այլ որպես սփոփանք Իր ժողովրդի համար, և ուղղելու նրանց, ովքեր շեղվել են Աստծո ճշմարտությունից:»</a:t>
            </a:r>
            <a:r>
              <a:rPr lang="en-US" dirty="0" smtClean="0"/>
              <a:t> (EW 78)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b="1745"/>
          <a:stretch>
            <a:fillRect/>
          </a:stretch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65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ts val="2300"/>
              </a:lnSpc>
            </a:pPr>
            <a:r>
              <a:rPr lang="hy-AM" dirty="0" smtClean="0"/>
              <a:t>«Առավոտյան ընտանեկան աղոթքի ժամանակ, Աստծո զորությունը իջավ ինձ վրա, և մտքեր եկան իմ մեջ որ դա մեսմերիզմ է, և ընդդիմացա տեսիլքին:</a:t>
            </a:r>
            <a:r>
              <a:rPr lang="en-US" dirty="0" smtClean="0"/>
              <a:t>  </a:t>
            </a:r>
            <a:r>
              <a:rPr lang="hy-AM" dirty="0" smtClean="0"/>
              <a:t>Անմիջապես ես համր դարձա, և մի պահ ամեն ինչ կորցրեցի իմ շրջապատում... Իմ առջև հայտնվեց մի քարտ, որի վրա ոսկե տառերով գրված էին Աստվածաշնչից 50 համարներ: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r="3592"/>
          <a:stretch>
            <a:fillRect/>
          </a:stretch>
        </p:blipFill>
        <p:spPr/>
      </p:pic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952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r="359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«Նրանցի հետո երբ դուրս եկա տեսիլքից, ես կանչեցի մեկին, և քանի որ համր էի, գրեցի թղթի վրա, որ տեսել եմ տեսիլք և որ ուզում եմ Աստվածաշունչ: Ես վերցրեցի Աստվածաշունչը և շատ հանգիստ անդրադարձա այն համարներին, որոնք տեսել էի տեսիլքում: Ես ամբողջ օրը չկարողացա խոսել:» </a:t>
            </a:r>
            <a:r>
              <a:rPr lang="en-US" dirty="0" smtClean="0"/>
              <a:t>(EW 22)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4503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5311" r="5882" b="36059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4437228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631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i="1" dirty="0" smtClean="0"/>
              <a:t>Մարգարեներ և թագավորներ, գլուխ </a:t>
            </a:r>
            <a:r>
              <a:rPr lang="hy-AM" dirty="0" smtClean="0"/>
              <a:t>5 </a:t>
            </a:r>
            <a:r>
              <a:rPr lang="en-US" dirty="0" smtClean="0"/>
              <a:t>(</a:t>
            </a:r>
            <a:r>
              <a:rPr lang="hy-AM" dirty="0" smtClean="0"/>
              <a:t>«Սողոմոնի ապաշխարությունը»</a:t>
            </a:r>
            <a:r>
              <a:rPr lang="en-US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12 </a:t>
            </a:r>
            <a:r>
              <a:rPr lang="hy-AM" dirty="0" smtClean="0"/>
              <a:t>էջ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22 </a:t>
            </a:r>
            <a:r>
              <a:rPr lang="hy-AM" dirty="0" smtClean="0"/>
              <a:t>մեջբերում Աստվածաշնչից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y-AM" dirty="0" smtClean="0"/>
              <a:t>12-ից 5 էջ մոտավորապես այդ համարներն են զբաղեցնում</a:t>
            </a:r>
            <a:endParaRPr lang="en-US" dirty="0" smtClean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r="2169"/>
          <a:stretch>
            <a:fillRect/>
          </a:stretch>
        </p:blipFill>
        <p:spPr/>
      </p:pic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091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i="1" dirty="0" smtClean="0"/>
              <a:t>Դարերի Փափագը, գլուխ</a:t>
            </a:r>
            <a:r>
              <a:rPr lang="en-US" dirty="0" smtClean="0"/>
              <a:t> 17 (</a:t>
            </a:r>
            <a:r>
              <a:rPr lang="hy-AM" dirty="0" smtClean="0"/>
              <a:t>Նիկոդեմոսը</a:t>
            </a:r>
            <a:r>
              <a:rPr lang="en-US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y-AM" dirty="0" smtClean="0"/>
              <a:t>Հիմնված է Հովհ.</a:t>
            </a:r>
            <a:r>
              <a:rPr lang="en-US" dirty="0" smtClean="0"/>
              <a:t> 3</a:t>
            </a:r>
            <a:r>
              <a:rPr lang="hy-AM" dirty="0" smtClean="0"/>
              <a:t>.</a:t>
            </a:r>
            <a:r>
              <a:rPr lang="en-US" dirty="0" smtClean="0"/>
              <a:t>1-17</a:t>
            </a:r>
            <a:r>
              <a:rPr lang="hy-AM" dirty="0" smtClean="0"/>
              <a:t>-ի վրա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y-AM" dirty="0" smtClean="0"/>
              <a:t>Համարյա անդադար հղումներ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13 </a:t>
            </a:r>
            <a:r>
              <a:rPr lang="hy-AM" dirty="0" smtClean="0"/>
              <a:t>մեջբերում Աստվածաշնչից</a:t>
            </a:r>
            <a:endParaRPr lang="en-US" dirty="0" smtClean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r="2169"/>
          <a:stretch>
            <a:fillRect/>
          </a:stretch>
        </p:blipFill>
        <p:spPr/>
      </p:pic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</a:t>
            </a:r>
            <a:r>
              <a:rPr lang="en-US" dirty="0" smtClean="0"/>
              <a:t>Sola Scriptura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086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7355772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7" b="17607"/>
          <a:stretch>
            <a:fillRect/>
          </a:stretch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729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622092" y="1276350"/>
            <a:ext cx="4078356" cy="3124200"/>
          </a:xfrm>
        </p:spPr>
        <p:txBody>
          <a:bodyPr/>
          <a:lstStyle/>
          <a:p>
            <a:pPr lvl="0"/>
            <a:r>
              <a:rPr lang="hy-AM" dirty="0" smtClean="0"/>
              <a:t>«Գրված վկայությունները նրա համար չեն, որպեսզի նոր լույս տան, այլ արդեն գոյություն ունեցող ճշմարտությունները վառ կերպով սրտերում տպավորելու համար: Մարդու պարտականությունը Աստծո և մյուս մարդկանց նկատմամբ նշված է Աստծո Խոսքում, բայց քչերն են հնազանդվում արդեն տրված լույսին: Հավելյալ ճշմարտություն չի հայտնվում, այլ Աստված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1197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2095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1" b="2533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6060372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Ինչպե՞ս է Աստվածաշունչը գրվել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419600" y="1352550"/>
            <a:ext cx="4572000" cy="3124200"/>
          </a:xfrm>
        </p:spPr>
        <p:txBody>
          <a:bodyPr/>
          <a:lstStyle/>
          <a:p>
            <a:r>
              <a:rPr lang="hy-AM" dirty="0" smtClean="0"/>
              <a:t>Վկայությունների</a:t>
            </a:r>
            <a:r>
              <a:rPr lang="en-US" dirty="0" smtClean="0"/>
              <a:t> </a:t>
            </a:r>
            <a:r>
              <a:rPr lang="hy-AM" dirty="0" smtClean="0"/>
              <a:t>միջոցով ավելի հասանելի է սարքում արդեն տրված մեծ ճշմարտությունները և Իր իսկ ընտրած ճանապարհով բերում է դրանք մարդկանց առջև՝ նրանց սթափեցնելու</a:t>
            </a:r>
            <a:r>
              <a:rPr lang="en-US" dirty="0" smtClean="0"/>
              <a:t> </a:t>
            </a:r>
            <a:r>
              <a:rPr lang="hy-AM" dirty="0" smtClean="0"/>
              <a:t>և նրանց մտքերի վրա տպավորելու համար, որպեսզի արդարացում չունենան: Վկայությունները նրա համար չեն, որ լինեն Աստվածաշնչի փոքրիկ տեսակը, այլ այն բարձացնելու և մարդկանց մտքերը ուղղելու դեպի այն...»</a:t>
            </a:r>
            <a:r>
              <a:rPr lang="en-US" dirty="0" smtClean="0"/>
              <a:t> </a:t>
            </a:r>
            <a:r>
              <a:rPr lang="hy-AM" dirty="0" smtClean="0"/>
              <a:t> </a:t>
            </a:r>
            <a:r>
              <a:rPr lang="en-US" dirty="0" smtClean="0"/>
              <a:t>(5T 665)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1197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511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«Աստված բավականին պատվերներ է ուղարկել Իր ժողովրդին... Աստվածաշնչին շատ քիչ են ուշադրություն դարձնում, դրա համար Տերը փոքրիկ լույս տվեց մարդկանց դեպի մեծ լույսը ուղեկցելու համար:»</a:t>
            </a:r>
            <a:r>
              <a:rPr lang="en-US" dirty="0" smtClean="0"/>
              <a:t> (</a:t>
            </a:r>
            <a:r>
              <a:rPr lang="en-US" dirty="0" err="1" smtClean="0"/>
              <a:t>CEv</a:t>
            </a:r>
            <a:r>
              <a:rPr lang="en-US" dirty="0" smtClean="0"/>
              <a:t> 37)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1197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544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954741"/>
              </p:ext>
            </p:extLst>
          </p:nvPr>
        </p:nvGraphicFramePr>
        <p:xfrm>
          <a:off x="4495800" y="1428750"/>
          <a:ext cx="4343400" cy="32316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71700"/>
                <a:gridCol w="2171700"/>
              </a:tblGrid>
              <a:tr h="610322">
                <a:tc>
                  <a:txBody>
                    <a:bodyPr/>
                    <a:lstStyle/>
                    <a:p>
                      <a:r>
                        <a:rPr lang="hy-AM" sz="2000" b="1" dirty="0" smtClean="0">
                          <a:latin typeface="Kalinga" pitchFamily="34" charset="0"/>
                          <a:cs typeface="Kalinga" pitchFamily="34" charset="0"/>
                        </a:rPr>
                        <a:t>Ադվենտիստներ</a:t>
                      </a:r>
                      <a:endParaRPr lang="en-US" sz="2000" b="1" dirty="0"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y-AM" sz="2000" b="1" dirty="0" smtClean="0">
                          <a:latin typeface="Kalinga" pitchFamily="34" charset="0"/>
                          <a:cs typeface="Kalinga" pitchFamily="34" charset="0"/>
                        </a:rPr>
                        <a:t>Կաթոլիկներ</a:t>
                      </a:r>
                      <a:endParaRPr lang="en-US" sz="2000" b="1" dirty="0"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/>
                </a:tc>
              </a:tr>
              <a:tr h="610322">
                <a:tc>
                  <a:txBody>
                    <a:bodyPr/>
                    <a:lstStyle/>
                    <a:p>
                      <a:r>
                        <a:rPr lang="hy-AM" sz="2000" b="1" dirty="0" smtClean="0">
                          <a:latin typeface="Kalinga" pitchFamily="34" charset="0"/>
                          <a:cs typeface="Kalinga" pitchFamily="34" charset="0"/>
                        </a:rPr>
                        <a:t>Էլեն</a:t>
                      </a:r>
                      <a:r>
                        <a:rPr lang="hy-AM" sz="2000" b="1" baseline="0" dirty="0" smtClean="0">
                          <a:latin typeface="Kalinga" pitchFamily="34" charset="0"/>
                          <a:cs typeface="Kalinga" pitchFamily="34" charset="0"/>
                        </a:rPr>
                        <a:t> Ուայթը ստուգվում է Աստվածաշնչով</a:t>
                      </a:r>
                      <a:endParaRPr lang="en-US" sz="2000" b="1" dirty="0"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y-AM" sz="2000" b="1" dirty="0" smtClean="0">
                          <a:latin typeface="Kalinga" pitchFamily="34" charset="0"/>
                          <a:cs typeface="Kalinga" pitchFamily="34" charset="0"/>
                        </a:rPr>
                        <a:t>Աստվածաշունչը ստուգվում է ավանդությունով կամ Պապով</a:t>
                      </a:r>
                      <a:endParaRPr lang="en-US" sz="2000" b="1" dirty="0"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/>
                </a:tc>
              </a:tr>
              <a:tr h="760555">
                <a:tc>
                  <a:txBody>
                    <a:bodyPr/>
                    <a:lstStyle/>
                    <a:p>
                      <a:r>
                        <a:rPr lang="hy-AM" sz="2000" b="1" dirty="0" smtClean="0">
                          <a:latin typeface="Kalinga" pitchFamily="34" charset="0"/>
                          <a:cs typeface="Kalinga" pitchFamily="34" charset="0"/>
                        </a:rPr>
                        <a:t>Էլեն</a:t>
                      </a:r>
                      <a:r>
                        <a:rPr lang="hy-AM" sz="2000" b="1" baseline="0" dirty="0" smtClean="0">
                          <a:latin typeface="Kalinga" pitchFamily="34" charset="0"/>
                          <a:cs typeface="Kalinga" pitchFamily="34" charset="0"/>
                        </a:rPr>
                        <a:t> Ուայթը մատնանշում ու բարձրացնում է Աստվածաշունչը</a:t>
                      </a:r>
                      <a:endParaRPr lang="en-US" sz="2000" b="1" dirty="0"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y-AM" sz="2000" b="1" dirty="0" smtClean="0">
                          <a:latin typeface="Kalinga" pitchFamily="34" charset="0"/>
                          <a:cs typeface="Kalinga" pitchFamily="34" charset="0"/>
                        </a:rPr>
                        <a:t>Ավանդությունը</a:t>
                      </a:r>
                      <a:r>
                        <a:rPr lang="hy-AM" sz="2000" b="1" baseline="0" dirty="0" smtClean="0">
                          <a:latin typeface="Kalinga" pitchFamily="34" charset="0"/>
                          <a:cs typeface="Kalinga" pitchFamily="34" charset="0"/>
                        </a:rPr>
                        <a:t> և Պապը փոխում են Աստվածաշունչը</a:t>
                      </a:r>
                      <a:endParaRPr lang="en-US" sz="2000" b="1" dirty="0">
                        <a:latin typeface="Kalinga" pitchFamily="34" charset="0"/>
                        <a:cs typeface="Kaling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Placeholder 3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r="1197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710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«Ձեզ լսողը Ինձ է լսում, և ձեզ անարգողը Ինձ է անարգում, և Ինձ անարգողը Ինձ Ուղարկողին է անարգում:»</a:t>
            </a:r>
            <a:r>
              <a:rPr lang="en-US" dirty="0" smtClean="0"/>
              <a:t> (</a:t>
            </a:r>
            <a:r>
              <a:rPr lang="hy-AM" dirty="0" smtClean="0"/>
              <a:t>Ղուկ.</a:t>
            </a:r>
            <a:r>
              <a:rPr lang="en-US" dirty="0" smtClean="0"/>
              <a:t> 10</a:t>
            </a:r>
            <a:r>
              <a:rPr lang="hy-AM" dirty="0" smtClean="0"/>
              <a:t>.</a:t>
            </a:r>
            <a:r>
              <a:rPr lang="en-US" dirty="0" smtClean="0"/>
              <a:t>16)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098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Գրքերի մասին՝</a:t>
            </a:r>
            <a:r>
              <a:rPr lang="en-US" dirty="0" smtClean="0"/>
              <a:t> </a:t>
            </a:r>
            <a:endParaRPr lang="en-US" dirty="0"/>
          </a:p>
          <a:p>
            <a:r>
              <a:rPr lang="hy-AM" dirty="0" smtClean="0"/>
              <a:t>«Քույր Ուայթը այս գրքերի հեղինակը չէ: Նրանք պարունակում են պատվերներ, որոնք նրա կյանքի ընթացքում Աստված է տվել նրան: Նրանք պարունակում են թանկագին, սփոփող լույս, որը Աստված</a:t>
            </a:r>
            <a:r>
              <a:rPr lang="en-US" dirty="0"/>
              <a:t> </a:t>
            </a:r>
            <a:r>
              <a:rPr lang="hy-AM" dirty="0" smtClean="0"/>
              <a:t>սիրով տվել է Իր ծառաներին, որպեսզի փոխանցեն աշխարհին:» </a:t>
            </a:r>
            <a:r>
              <a:rPr lang="en-US" dirty="0" smtClean="0"/>
              <a:t>(CM 125)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r="68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2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Հոդվածների մասին՝</a:t>
            </a:r>
            <a:endParaRPr lang="hy-AM" dirty="0"/>
          </a:p>
          <a:p>
            <a:r>
              <a:rPr lang="hy-AM" dirty="0" smtClean="0"/>
              <a:t>«Ես ոչ մի հոդված չեմ գրում օգտագործելով ընդամենը իմ սեփական մտքերը: Դրանք այն են , ինչ Աստված բացել է ինձ տեսիլքում, որպես գահից շողացող լույսի թանկագին ճառագայթներ:»</a:t>
            </a:r>
            <a:r>
              <a:rPr lang="en-US" dirty="0" smtClean="0"/>
              <a:t> (5T 67)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r="68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164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Նամակների մասին՝</a:t>
            </a:r>
            <a:endParaRPr lang="en-US" dirty="0" smtClean="0"/>
          </a:p>
          <a:p>
            <a:r>
              <a:rPr lang="hy-AM" dirty="0" smtClean="0"/>
              <a:t>Թույլ և դողալով, ես արթնացա առավոտյան ժամը երեքին՝ քեզ գրելու համար: Աստված խոսում էր կավի միջոցով: Դու մի գուցե ասես, որ սա ընդամենը նամակ էր:</a:t>
            </a:r>
            <a:r>
              <a:rPr lang="en-US" dirty="0" smtClean="0"/>
              <a:t> </a:t>
            </a:r>
            <a:r>
              <a:rPr lang="hy-AM" dirty="0" smtClean="0"/>
              <a:t>Այո, դա մի  նամակ էր, բայց դրդված Աստծո Հոգու կողմից՝ բերելու քո մտքի առաջ այն բաները, որոնք ցույց տրվեցին ինձ:</a:t>
            </a:r>
            <a:endParaRPr lang="en-US" sz="1400" b="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r="68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673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Այս նամակներում, որոնք ես գրել եմ, այս վկայություններում, որոնք ես բերել եմ, ես ներկայացնում է քեզ այն ինչ Աստված է ինձ ներկայացրել:»</a:t>
            </a:r>
            <a:r>
              <a:rPr lang="en-US" dirty="0" smtClean="0"/>
              <a:t> (5T 67)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r="68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Ուայթը և Աստվածաշունչը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164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Ամփոփելով՝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r="551"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4800" y="1352550"/>
            <a:ext cx="4648200" cy="3505200"/>
          </a:xfrm>
        </p:spPr>
        <p:txBody>
          <a:bodyPr/>
          <a:lstStyle/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dirty="0" smtClean="0"/>
              <a:t>“Sola Scriptura” </a:t>
            </a:r>
            <a:r>
              <a:rPr lang="hy-AM" dirty="0" smtClean="0"/>
              <a:t>Աստվածաշնչի գերակայությունն է  ցույց տալիս, բայց չի մերժում այլ հեղինակությունները</a:t>
            </a:r>
            <a:endParaRPr lang="en-US" dirty="0" smtClean="0"/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hy-AM" dirty="0" smtClean="0"/>
              <a:t>Էլեն Ուայթը ավելի ցածր է Աստվածաշնչից, քանի որ</a:t>
            </a:r>
            <a:endParaRPr lang="en-US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hy-AM" sz="1600" b="1" spc="-70" dirty="0" smtClean="0"/>
              <a:t>Նա փորձվում է Աստվածաշնչով</a:t>
            </a:r>
            <a:endParaRPr lang="en-US" sz="1600" b="1" spc="-70" dirty="0" smtClean="0"/>
          </a:p>
          <a:p>
            <a:pPr marL="800100" lvl="1" indent="-342900">
              <a:lnSpc>
                <a:spcPts val="1700"/>
              </a:lnSpc>
              <a:buFont typeface="Arial" pitchFamily="34" charset="0"/>
              <a:buChar char="•"/>
            </a:pPr>
            <a:r>
              <a:rPr lang="hy-AM" sz="1600" b="1" spc="-70" dirty="0" smtClean="0"/>
              <a:t>Նա մատնանշում է Աստվածաշնչին</a:t>
            </a:r>
            <a:endParaRPr lang="en-US" sz="1600" b="1" spc="-70" dirty="0" smtClean="0"/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hy-AM" dirty="0" smtClean="0"/>
              <a:t>Էլեն Ուայթի գրությունները նույնպիսի հեղինակություն ունեն ինչպիսին և Աստվածաշունչը, քանի որ երկուսի հեղինակն էլ Աստված է: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>
                <a:solidFill>
                  <a:schemeClr val="bg1"/>
                </a:solidFill>
              </a:rPr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927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կարդալ Ուայթին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 b="33172"/>
          <a:stretch/>
        </p:blipFill>
        <p:spPr/>
      </p:pic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Ինչպե՞ս կարդալ Ուայթին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774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է Աստվածաշունչը գրվել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«Որովհետև երբեք մի մարգարեություն չտրվեցավ մարդկանց կամքի պես, բայց Սուրբ Հոգուց շարժված խոսեցին Աստծո մարդիկ:»</a:t>
            </a:r>
            <a:r>
              <a:rPr lang="en-US" dirty="0" smtClean="0"/>
              <a:t> (2 </a:t>
            </a:r>
            <a:r>
              <a:rPr lang="hy-AM" dirty="0" smtClean="0"/>
              <a:t>Պետ.</a:t>
            </a:r>
            <a:r>
              <a:rPr lang="en-US" dirty="0" smtClean="0"/>
              <a:t> 1</a:t>
            </a:r>
            <a:r>
              <a:rPr lang="hy-AM" dirty="0" smtClean="0"/>
              <a:t>.</a:t>
            </a:r>
            <a:r>
              <a:rPr lang="en-US" dirty="0" smtClean="0"/>
              <a:t>21)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9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7" b="27667"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hy-AM" dirty="0" smtClean="0"/>
              <a:t>Աղոթք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Ինչպե՞ս կարդալ Ուայթին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4495800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Ինչպե՞ս կարդալ Ուայթին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743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0" b="2015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hy-AM" dirty="0"/>
              <a:t> </a:t>
            </a:r>
            <a:r>
              <a:rPr lang="hy-AM" dirty="0" smtClean="0"/>
              <a:t>Նայեք այն ամենը, ինչ մարգարեն ասել է տվյալ թեմայի վերաբերյալ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4495800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Ինչպե՞ս կարդալ Ուայթին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Ինչպե՞ս կարդալ Ուայթին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812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5" b="1655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3. </a:t>
            </a:r>
            <a:r>
              <a:rPr lang="hy-AM" dirty="0" smtClean="0"/>
              <a:t>Ուսումնասիրեք կոնտեքստը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Ինչպե՞ս կարդալ Ուայթին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4495800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Ինչպե՞ս կարդալ Ուայթին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23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43400" y="4400550"/>
            <a:ext cx="4566062" cy="4572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hy-AM" dirty="0" smtClean="0"/>
              <a:t>Հայտնաբերեք ընդհանուր սկզբունքը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r="65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Ինչպե՞ս կարդալ Ուայթին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4495800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Ինչպե՞ս կարդալ Ուայթին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816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կարդալ Ուայթին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71" y="1428750"/>
            <a:ext cx="4681618" cy="3124200"/>
          </a:xfrm>
        </p:spPr>
      </p:pic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Ինչպե՞ս կարդալ Ուայթին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5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71" y="1428750"/>
            <a:ext cx="4681618" cy="3124200"/>
          </a:xfr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1979326" y="1460221"/>
            <a:ext cx="5144386" cy="3133789"/>
          </a:xfrm>
        </p:spPr>
      </p:pic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Ինչպե՞ս կարդալ Ուայթին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Ինչպե՞ս կարդալ Ուայթին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074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0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71" y="1428750"/>
            <a:ext cx="4681618" cy="3124200"/>
          </a:xfrm>
        </p:spPr>
      </p:pic>
      <p:pic>
        <p:nvPicPr>
          <p:cNvPr id="21" name="Picture Placeholder 2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1979326" y="1460221"/>
            <a:ext cx="5144386" cy="3133789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2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2705040" y="1447332"/>
            <a:ext cx="4178385" cy="3133789"/>
          </a:xfrm>
        </p:spPr>
      </p:pic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Ինչպե՞ս կարդալ Ուայթին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Ինչպե՞ս կարդալ Ուայթին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473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Ամփոփելով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hy-AM" dirty="0" smtClean="0"/>
              <a:t>Ուսումնասիրեք աղոթքով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hy-AM" dirty="0" smtClean="0"/>
              <a:t>Քննարկեք բոլոր մասերը կապված կոնկրետ թեմայի հետ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hy-AM" dirty="0" smtClean="0"/>
              <a:t>Ուսումնասիրեք կոնտեքստը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hy-AM" dirty="0" smtClean="0"/>
              <a:t>Հայտնաբերեք կոնտեքստը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2960"/>
          <a:stretch>
            <a:fillRect/>
          </a:stretch>
        </p:blipFill>
        <p:spPr/>
      </p:pic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Ինչպե՞ս կարդալ Ուայթին</a:t>
            </a:r>
            <a:r>
              <a:rPr lang="en-US" dirty="0" smtClean="0">
                <a:solidFill>
                  <a:schemeClr val="bg1"/>
                </a:solidFill>
              </a:rPr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542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b="802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00550"/>
            <a:ext cx="5907972" cy="503710"/>
          </a:xfrm>
        </p:spPr>
        <p:txBody>
          <a:bodyPr>
            <a:normAutofit fontScale="85000" lnSpcReduction="10000"/>
          </a:bodyPr>
          <a:lstStyle/>
          <a:p>
            <a:r>
              <a:rPr lang="hy-AM" dirty="0" smtClean="0"/>
              <a:t>Ինչպե՞ս վարվել քննադատությունների հետ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653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779324" cy="420522"/>
          </a:xfrm>
        </p:spPr>
        <p:txBody>
          <a:bodyPr>
            <a:normAutofit fontScale="85000" lnSpcReduction="10000"/>
          </a:bodyPr>
          <a:lstStyle/>
          <a:p>
            <a:r>
              <a:rPr lang="hy-AM" dirty="0" smtClean="0"/>
              <a:t>Ինչպե՞ս վարվել քննադատությունների հետ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r="13413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</a:t>
            </a:r>
            <a:r>
              <a:rPr lang="en-US" dirty="0" smtClean="0"/>
              <a:t>… </a:t>
            </a:r>
            <a:r>
              <a:rPr lang="hy-AM" dirty="0" smtClean="0"/>
              <a:t>և միշտ պատրաստ եղեք հեզությամբ և երկյուղածությամբ պատասխան տալու ամենին, որ ձեր մեջ եղած հույսի համար պատճառ հարցնեն:» </a:t>
            </a:r>
            <a:r>
              <a:rPr lang="en-US" dirty="0" smtClean="0"/>
              <a:t>(1 </a:t>
            </a:r>
            <a:r>
              <a:rPr lang="hy-AM" dirty="0" smtClean="0"/>
              <a:t>Պետ.</a:t>
            </a:r>
            <a:r>
              <a:rPr lang="en-US" dirty="0" smtClean="0"/>
              <a:t> 3</a:t>
            </a:r>
            <a:r>
              <a:rPr lang="hy-AM" dirty="0" smtClean="0"/>
              <a:t>.</a:t>
            </a:r>
            <a:r>
              <a:rPr lang="en-US" dirty="0" smtClean="0"/>
              <a:t>15)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84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է Աստվածաշունչը գրվել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hy-AM" dirty="0" smtClean="0"/>
              <a:t>«Ամեն գիրք Աստվածաշունչ են և օգտակար վարդապետության, և հանդիմանության, և ուղղելու, և արդարության խրատելու համար:»</a:t>
            </a:r>
            <a:r>
              <a:rPr lang="en-US" dirty="0" smtClean="0"/>
              <a:t> (2 </a:t>
            </a:r>
            <a:r>
              <a:rPr lang="hy-AM" dirty="0" smtClean="0"/>
              <a:t>Տիմ.</a:t>
            </a:r>
            <a:r>
              <a:rPr lang="en-US" dirty="0" smtClean="0"/>
              <a:t> 3</a:t>
            </a:r>
            <a:r>
              <a:rPr lang="hy-AM" dirty="0" smtClean="0"/>
              <a:t>.</a:t>
            </a:r>
            <a:r>
              <a:rPr lang="en-US" dirty="0" smtClean="0"/>
              <a:t>16)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730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20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6288972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Էլեն Ուայթի աստղագիտության տեսիլքը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053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y-AM" dirty="0" smtClean="0"/>
              <a:t>Էլեն Ուայթի աստղագիտության տեսիլքը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2" r="1905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hy-AM" dirty="0" smtClean="0"/>
              <a:t>Էլեն Ուայթը երբեք չի նշել այն աշխարհի անունը, որում եղել է տեսիլքի ժամանակ: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y-AM" dirty="0" smtClean="0"/>
              <a:t>Նա երբեք չի ասել, որ այդ աշխարհը ուներ ընդամենը յոթը լուսին: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y-AM" dirty="0" smtClean="0"/>
              <a:t>Տեսիլքի նպատակն էր համոզելու Ջոզեֆ Բեյցին: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348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 b="19453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fontScale="85000" lnSpcReduction="10000"/>
          </a:bodyPr>
          <a:lstStyle/>
          <a:p>
            <a:r>
              <a:rPr lang="hy-AM" dirty="0" smtClean="0"/>
              <a:t>Էլեն Ուայթի աստղագիտության տեսիլքը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74644" y="1428750"/>
            <a:ext cx="4078356" cy="312420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hy-AM" dirty="0" smtClean="0"/>
              <a:t>Էլեն Ուայթը երբեք չի նշել այն աշխարհի անունը, որում եղել է տեսիլքի ժամանակ: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y-AM" dirty="0" smtClean="0"/>
              <a:t>Նա երբեք չի ասել, որ այդ աշխարհը ուներ ընդամենը յոթը լուսին: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y-AM" dirty="0" smtClean="0"/>
              <a:t>Տեսիլքի նպատակն էր համոզելու Ջոզեֆ Բեյցին: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267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2" r="1905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“… </a:t>
            </a:r>
            <a:r>
              <a:rPr lang="hy-AM" dirty="0" smtClean="0"/>
              <a:t>շատ սահմանափակ միտքը, որ կսկսի կասկածել և գայթակղվել այս հնարավորությունների կամ միգուցեների </a:t>
            </a:r>
            <a:r>
              <a:rPr lang="ru-RU" dirty="0" smtClean="0"/>
              <a:t>(</a:t>
            </a:r>
            <a:r>
              <a:rPr lang="hy-AM" dirty="0" smtClean="0"/>
              <a:t>սխալների</a:t>
            </a:r>
            <a:r>
              <a:rPr lang="ru-RU" dirty="0" smtClean="0"/>
              <a:t>)</a:t>
            </a:r>
            <a:r>
              <a:rPr lang="hy-AM" dirty="0" smtClean="0"/>
              <a:t> վրա, նույն ձևով պատրսատ է գայթակղվել նաև Աստվածաշնչի խորհուրդների վրա,</a:t>
            </a:r>
            <a:r>
              <a:rPr lang="en-US" dirty="0" smtClean="0"/>
              <a:t> </a:t>
            </a:r>
            <a:r>
              <a:rPr lang="hy-AM" dirty="0" smtClean="0"/>
              <a:t>քանի որ նրանց թույլ բանականությունները չեն կարող տեսնել Աստծո նպատակների միջով:»</a:t>
            </a:r>
            <a:r>
              <a:rPr lang="en-US" dirty="0" smtClean="0"/>
              <a:t> (1SM 16)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36076" y="718782"/>
            <a:ext cx="5550724" cy="420522"/>
          </a:xfrm>
        </p:spPr>
        <p:txBody>
          <a:bodyPr>
            <a:normAutofit fontScale="85000" lnSpcReduction="10000"/>
          </a:bodyPr>
          <a:lstStyle/>
          <a:p>
            <a:r>
              <a:rPr lang="hy-AM" dirty="0" smtClean="0"/>
              <a:t>Էլեն Ուայթի աստղագիտության տեսիլքը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509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" b="465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5069772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Սբ. Բարդուղեմեոսյան սպանդը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Մեծ տաճարի զանգը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864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0" b="13063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4841172" cy="420522"/>
          </a:xfrm>
        </p:spPr>
        <p:txBody>
          <a:bodyPr>
            <a:normAutofit fontScale="92500"/>
          </a:bodyPr>
          <a:lstStyle/>
          <a:p>
            <a:r>
              <a:rPr lang="hy-AM" dirty="0" smtClean="0"/>
              <a:t>«Չկատարված» մարգարեություն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«Հին Երուսաղեմը երբեք չի վերակառուցվելու»:</a:t>
            </a:r>
            <a:r>
              <a:rPr lang="en-US" dirty="0" smtClean="0"/>
              <a:t> (EW 75)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725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b="802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6365172" cy="420522"/>
          </a:xfrm>
        </p:spPr>
        <p:txBody>
          <a:bodyPr>
            <a:normAutofit fontScale="92500"/>
          </a:bodyPr>
          <a:lstStyle/>
          <a:p>
            <a:r>
              <a:rPr lang="hy-AM" dirty="0" smtClean="0"/>
              <a:t>Ինչպե՞ս վարվել քննադատությունների հետ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y-AM" dirty="0" smtClean="0"/>
              <a:t>Եզրակացություն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647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y-AM" dirty="0" smtClean="0"/>
              <a:t>Ինչպե՞ս վարվել քննադատությունների հետ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http://egwwritings.org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http://ellenwhite.org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hlinkClick r:id="rId3"/>
              </a:rPr>
              <a:t>http://drc.whiteestate.org</a:t>
            </a:r>
            <a:endParaRPr lang="hy-AM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hlinkClick r:id="rId4"/>
              </a:rPr>
              <a:t>mr.gabrielyan@yahoo.com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Skype – </a:t>
            </a:r>
            <a:r>
              <a:rPr lang="en-US" dirty="0" err="1" smtClean="0"/>
              <a:t>zav.gabriel</a:t>
            </a:r>
            <a:endParaRPr lang="hy-AM" dirty="0" smtClean="0"/>
          </a:p>
          <a:p>
            <a:endParaRPr lang="hy-AM" dirty="0"/>
          </a:p>
          <a:p>
            <a:endParaRPr lang="hy-AM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2066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/>
              <a:t>Աստվածաշնչյան գրողները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>
                <a:solidFill>
                  <a:schemeClr val="bg1"/>
                </a:solidFill>
              </a:rPr>
              <a:t>Քննադատություններ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021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0428" y="4400550"/>
            <a:ext cx="5831772" cy="503710"/>
          </a:xfrm>
        </p:spPr>
        <p:txBody>
          <a:bodyPr>
            <a:normAutofit fontScale="92500"/>
          </a:bodyPr>
          <a:lstStyle/>
          <a:p>
            <a:r>
              <a:rPr lang="hy-AM" dirty="0" smtClean="0"/>
              <a:t>Դուք կարող եք վստահել Աստվածաշնչին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sz="1600" b="1" dirty="0" smtClean="0">
                <a:solidFill>
                  <a:schemeClr val="bg1"/>
                </a:solidFill>
              </a:rPr>
              <a:t>Կոչ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1" b="253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3359119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 b="1643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0428" y="4483738"/>
            <a:ext cx="6517572" cy="420522"/>
          </a:xfrm>
        </p:spPr>
        <p:txBody>
          <a:bodyPr>
            <a:normAutofit lnSpcReduction="10000"/>
          </a:bodyPr>
          <a:lstStyle/>
          <a:p>
            <a:r>
              <a:rPr lang="hy-AM" dirty="0" smtClean="0"/>
              <a:t>Կարդացեք Աստծո նամակները ձեզ համար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sz="1600" b="1" dirty="0" smtClean="0">
                <a:solidFill>
                  <a:schemeClr val="bg1"/>
                </a:solidFill>
              </a:rPr>
              <a:t>Կոչ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8061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է Աստվածաշունչը գրվել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ts val="2300"/>
              </a:lnSpc>
            </a:pPr>
            <a:r>
              <a:rPr lang="ru-RU" dirty="0" smtClean="0"/>
              <a:t>«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r>
              <a:rPr lang="hy-AM" dirty="0" smtClean="0"/>
              <a:t>Որովհետև շատերը ձեռնարկեցին մեր մեջ հաստատված բաների պատմությունը վերստին կարգել.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hy-AM" dirty="0" smtClean="0"/>
              <a:t>Ինչպես մեզ ավանդեցին սկզբիցն ականատես և խոսքին սպասավոր լինողները </a:t>
            </a:r>
            <a:br>
              <a:rPr lang="hy-AM" dirty="0" smtClean="0"/>
            </a:b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hy-AM" dirty="0" smtClean="0"/>
              <a:t>Ես էլ, որ սկզբից բոլոր բաներին ճշմարտությունով հետևեցի, կամեցա կարգավ գրել քեզ, ով պատվականդ Թեոփիլե:»</a:t>
            </a:r>
            <a:r>
              <a:rPr lang="en-US" dirty="0" smtClean="0"/>
              <a:t> (</a:t>
            </a:r>
            <a:r>
              <a:rPr lang="hy-AM" dirty="0" smtClean="0"/>
              <a:t>Ղուկ. </a:t>
            </a:r>
            <a:r>
              <a:rPr lang="en-US" dirty="0" smtClean="0"/>
              <a:t>1</a:t>
            </a:r>
            <a:r>
              <a:rPr lang="hy-AM" dirty="0" smtClean="0"/>
              <a:t>.</a:t>
            </a:r>
            <a:r>
              <a:rPr lang="en-US" dirty="0" smtClean="0"/>
              <a:t>1-3)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81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A warm welcome to everyone!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428750"/>
            <a:ext cx="2667000" cy="990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en-US" sz="1400" dirty="0" smtClean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385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է Աստվածաշունչը գրվել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ts val="2300"/>
              </a:lnSpc>
            </a:pPr>
            <a:r>
              <a:rPr lang="hy-AM" dirty="0" smtClean="0"/>
              <a:t>«Որովհետև մենք նրանով ենք ապրում և շարժվում և կանք, ինչպես բանաստեղծներից ոմանք էլ ասացին. «Նրա ազգիցն էլ ենք»:» </a:t>
            </a:r>
            <a:r>
              <a:rPr lang="ru-RU" dirty="0" smtClean="0"/>
              <a:t>(</a:t>
            </a:r>
            <a:r>
              <a:rPr lang="hy-AM" dirty="0" smtClean="0"/>
              <a:t>Գործք. 17.28</a:t>
            </a:r>
            <a:r>
              <a:rPr lang="ru-RU" dirty="0" smtClean="0"/>
              <a:t>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560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y-AM" dirty="0" smtClean="0"/>
              <a:t>Ինչպե՞ս է Աստվածաշունչը գրվել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ts val="2300"/>
              </a:lnSpc>
            </a:pPr>
            <a:r>
              <a:rPr lang="hy-AM" dirty="0" smtClean="0"/>
              <a:t>«Վերարկուն, որ Տրովադայում Կարպոսի մոտ թողեցի, գալիս բեր...» </a:t>
            </a:r>
            <a:r>
              <a:rPr lang="ru-RU" dirty="0" smtClean="0"/>
              <a:t>(</a:t>
            </a:r>
            <a:r>
              <a:rPr lang="hy-AM" dirty="0" smtClean="0"/>
              <a:t>2 Տիմ. 4.13</a:t>
            </a:r>
            <a:r>
              <a:rPr lang="ru-RU" dirty="0" smtClean="0"/>
              <a:t>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229714"/>
          </a:xfrm>
        </p:spPr>
        <p:txBody>
          <a:bodyPr/>
          <a:lstStyle/>
          <a:p>
            <a:r>
              <a:rPr lang="hy-AM" dirty="0" smtClean="0">
                <a:solidFill>
                  <a:schemeClr val="bg1"/>
                </a:solidFill>
              </a:rPr>
              <a:t>Աստվածաշնչյան գրողները</a:t>
            </a:r>
            <a:r>
              <a:rPr lang="en-US" dirty="0" smtClean="0"/>
              <a:t>          </a:t>
            </a:r>
            <a:r>
              <a:rPr lang="hy-AM" dirty="0" smtClean="0"/>
              <a:t>Էլեն Ուայթը և Աստվածաշունչը</a:t>
            </a:r>
            <a:r>
              <a:rPr lang="en-US" dirty="0" smtClean="0"/>
              <a:t>          </a:t>
            </a:r>
            <a:r>
              <a:rPr lang="hy-AM" dirty="0" smtClean="0"/>
              <a:t>Ինչպե՞ս կարդալ Ուայթին</a:t>
            </a:r>
            <a:r>
              <a:rPr lang="en-US" dirty="0" smtClean="0"/>
              <a:t>          </a:t>
            </a:r>
            <a:r>
              <a:rPr lang="hy-AM" dirty="0" smtClean="0"/>
              <a:t>Քննադատություններ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440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 anchor="t">
        <a:normAutofit/>
      </a:bodyPr>
      <a:lstStyle>
        <a:defPPr>
          <a:defRPr sz="1200" dirty="0" smtClean="0">
            <a:latin typeface="Kalinga" pitchFamily="34" charset="0"/>
            <a:cs typeface="Kaling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3059</TotalTime>
  <Words>6374</Words>
  <Application>Microsoft Office PowerPoint</Application>
  <PresentationFormat>On-screen Show (16:9)</PresentationFormat>
  <Paragraphs>603</Paragraphs>
  <Slides>70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Kalinga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</dc:creator>
  <cp:lastModifiedBy>Zav Gabriel</cp:lastModifiedBy>
  <cp:revision>494</cp:revision>
  <cp:lastPrinted>2012-03-13T19:32:32Z</cp:lastPrinted>
  <dcterms:created xsi:type="dcterms:W3CDTF">2012-02-26T14:24:24Z</dcterms:created>
  <dcterms:modified xsi:type="dcterms:W3CDTF">2013-01-02T18:50:00Z</dcterms:modified>
</cp:coreProperties>
</file>