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1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2.xml" ContentType="application/vnd.openxmlformats-officedocument.drawingml.chart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91" r:id="rId27"/>
    <p:sldId id="286" r:id="rId28"/>
    <p:sldId id="292" r:id="rId29"/>
    <p:sldId id="293" r:id="rId30"/>
    <p:sldId id="294" r:id="rId31"/>
    <p:sldId id="295" r:id="rId32"/>
    <p:sldId id="296" r:id="rId33"/>
    <p:sldId id="320" r:id="rId34"/>
    <p:sldId id="297" r:id="rId35"/>
    <p:sldId id="298" r:id="rId36"/>
    <p:sldId id="299" r:id="rId37"/>
    <p:sldId id="300" r:id="rId38"/>
    <p:sldId id="321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15" r:id="rId47"/>
    <p:sldId id="308" r:id="rId48"/>
    <p:sldId id="309" r:id="rId49"/>
    <p:sldId id="323" r:id="rId50"/>
    <p:sldId id="310" r:id="rId51"/>
    <p:sldId id="316" r:id="rId52"/>
    <p:sldId id="317" r:id="rId53"/>
    <p:sldId id="318" r:id="rId54"/>
    <p:sldId id="312" r:id="rId55"/>
    <p:sldId id="327" r:id="rId56"/>
    <p:sldId id="313" r:id="rId57"/>
    <p:sldId id="314" r:id="rId58"/>
    <p:sldId id="324" r:id="rId59"/>
    <p:sldId id="325" r:id="rId60"/>
    <p:sldId id="326" r:id="rId61"/>
    <p:sldId id="328" r:id="rId62"/>
  </p:sldIdLst>
  <p:sldSz cx="9144000" cy="5143500" type="screen16x9"/>
  <p:notesSz cx="6858000" cy="9296400"/>
  <p:embeddedFontLst>
    <p:embeddedFont>
      <p:font typeface="Kalinga" panose="020B0502040204020203" pitchFamily="34" charset="0"/>
      <p:regular r:id="rId65"/>
      <p:bold r:id="rId66"/>
    </p:embeddedFont>
    <p:embeddedFont>
      <p:font typeface="Calibri" panose="020B060402020202020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A54EA8-1229-44A8-BFC3-30A4DB86913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5"/>
            <p14:sldId id="276"/>
            <p14:sldId id="277"/>
            <p14:sldId id="278"/>
            <p14:sldId id="279"/>
            <p14:sldId id="280"/>
            <p14:sldId id="281"/>
            <p14:sldId id="283"/>
            <p14:sldId id="284"/>
            <p14:sldId id="285"/>
            <p14:sldId id="291"/>
            <p14:sldId id="286"/>
            <p14:sldId id="292"/>
            <p14:sldId id="293"/>
            <p14:sldId id="294"/>
            <p14:sldId id="295"/>
            <p14:sldId id="296"/>
            <p14:sldId id="320"/>
            <p14:sldId id="297"/>
            <p14:sldId id="298"/>
            <p14:sldId id="299"/>
            <p14:sldId id="300"/>
            <p14:sldId id="321"/>
            <p14:sldId id="301"/>
            <p14:sldId id="302"/>
            <p14:sldId id="303"/>
            <p14:sldId id="304"/>
            <p14:sldId id="305"/>
            <p14:sldId id="306"/>
            <p14:sldId id="307"/>
            <p14:sldId id="315"/>
            <p14:sldId id="308"/>
            <p14:sldId id="309"/>
            <p14:sldId id="323"/>
            <p14:sldId id="310"/>
            <p14:sldId id="316"/>
            <p14:sldId id="317"/>
            <p14:sldId id="318"/>
            <p14:sldId id="312"/>
            <p14:sldId id="327"/>
            <p14:sldId id="313"/>
            <p14:sldId id="314"/>
            <p14:sldId id="324"/>
            <p14:sldId id="325"/>
            <p14:sldId id="326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" initials="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1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64811" autoAdjust="0"/>
  </p:normalViewPr>
  <p:slideViewPr>
    <p:cSldViewPr>
      <p:cViewPr varScale="1">
        <p:scale>
          <a:sx n="62" d="100"/>
          <a:sy n="62" d="100"/>
        </p:scale>
        <p:origin x="1614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Vegetarian SDA</c:v>
                </c:pt>
              </c:strCache>
            </c:strRef>
          </c:tx>
          <c:spPr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c:spPr>
          <c:invertIfNegative val="0"/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0.48</c:v>
                </c:pt>
                <c:pt idx="1">
                  <c:v>0.6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Non-vegetarian SDA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</c:spPr>
          <c:invertIfNegative val="0"/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</c:v>
                </c:pt>
                <c:pt idx="1">
                  <c:v>0.39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14215168"/>
        <c:axId val="414218304"/>
        <c:axId val="0"/>
      </c:bar3DChart>
      <c:catAx>
        <c:axId val="414215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4218304"/>
        <c:crosses val="autoZero"/>
        <c:auto val="1"/>
        <c:lblAlgn val="ctr"/>
        <c:lblOffset val="100"/>
        <c:noMultiLvlLbl val="0"/>
      </c:catAx>
      <c:valAx>
        <c:axId val="4142183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14215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Readers</c:v>
                </c:pt>
              </c:strCache>
            </c:strRef>
          </c:tx>
          <c:spPr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c:spPr>
          <c:invertIfNegative val="0"/>
          <c:cat>
            <c:strRef>
              <c:f>Sheet1!$A$2:$A$4</c:f>
              <c:strCache>
                <c:ptCount val="3"/>
                <c:pt idx="0">
                  <c:v>Relationship</c:v>
                </c:pt>
                <c:pt idx="1">
                  <c:v>Assurance</c:v>
                </c:pt>
                <c:pt idx="2">
                  <c:v>Bible Study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0.85000000000000009</c:v>
                </c:pt>
                <c:pt idx="1">
                  <c:v>0.82000000000000006</c:v>
                </c:pt>
                <c:pt idx="2">
                  <c:v>0.82000000000000006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Non-readers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</c:spPr>
          <c:invertIfNegative val="0"/>
          <c:cat>
            <c:strRef>
              <c:f>Sheet1!$A$2:$A$4</c:f>
              <c:strCache>
                <c:ptCount val="3"/>
                <c:pt idx="0">
                  <c:v>Relationship</c:v>
                </c:pt>
                <c:pt idx="1">
                  <c:v>Assurance</c:v>
                </c:pt>
                <c:pt idx="2">
                  <c:v>Bible Study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0.59000000000000008</c:v>
                </c:pt>
                <c:pt idx="1">
                  <c:v>0.59000000000000008</c:v>
                </c:pt>
                <c:pt idx="2">
                  <c:v>0.47000000000000003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14218696"/>
        <c:axId val="414215560"/>
        <c:axId val="0"/>
      </c:bar3DChart>
      <c:catAx>
        <c:axId val="414218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4215560"/>
        <c:crosses val="autoZero"/>
        <c:auto val="1"/>
        <c:lblAlgn val="ctr"/>
        <c:lblOffset val="100"/>
        <c:noMultiLvlLbl val="0"/>
      </c:catAx>
      <c:valAx>
        <c:axId val="4142155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14218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A72D27DC-1D59-4AAA-BE41-BA4A3C2B1580}" type="datetimeFigureOut">
              <a:rPr lang="en-US" smtClean="0"/>
              <a:pPr/>
              <a:t>1/1/2013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108D5962-644C-4138-98DC-2CD62A2E74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EA5F04F-46EB-41B6-9B2C-65ADFED666F6}" type="datetimeFigureOut">
              <a:rPr lang="en-US" smtClean="0"/>
              <a:pPr/>
              <a:t>1/1/2013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8592043D-A3B0-45A2-87FE-59C0CF6DAE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i="1" dirty="0" smtClean="0"/>
              <a:t>Համառոտ</a:t>
            </a:r>
            <a:r>
              <a:rPr lang="hy-AM" i="1" baseline="0" dirty="0" smtClean="0"/>
              <a:t> նկարագիրը՝</a:t>
            </a:r>
          </a:p>
          <a:p>
            <a:endParaRPr lang="en-US" i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1200" i="1" kern="1200" dirty="0" smtClean="0">
                <a:solidFill>
                  <a:schemeClr val="tx1"/>
                </a:solidFill>
                <a:effectLst/>
              </a:rPr>
              <a:t>Այս </a:t>
            </a:r>
            <a:r>
              <a:rPr lang="hy-AM" sz="1200" i="1" kern="1200" dirty="0" smtClean="0">
                <a:solidFill>
                  <a:schemeClr val="tx1"/>
                </a:solidFill>
                <a:effectLst/>
              </a:rPr>
              <a:t>ներկայացումը տալիս է մի ակնարկ Էլեն Ուայթի կյանքի մասին՝</a:t>
            </a:r>
            <a:r>
              <a:rPr lang="hy-AM" sz="1200" i="1" kern="1200" baseline="0" dirty="0" smtClean="0">
                <a:solidFill>
                  <a:schemeClr val="tx1"/>
                </a:solidFill>
                <a:effectLst/>
              </a:rPr>
              <a:t> նրա կոչումը, ծառայության նպատակները և ընտանիքը: Մենք կհայտնաբերենք նրա ունեցած ներդրումը Յոթերորդ Օրվա Ադվենտիստների Եկեղեցու մեջ, ինչպես նաև նրա հիմնական աշխատանքների թեման և բովանդակությունը:</a:t>
            </a:r>
            <a:endParaRPr lang="en-US" sz="1200" i="1" kern="1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5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Ամուսնությունից</a:t>
            </a:r>
            <a:r>
              <a:rPr lang="hy-AM" baseline="0" dirty="0" smtClean="0"/>
              <a:t> անմիջապես հետո, Ուայթ զույգը ստանում է զգուշացում կապված պատվիրանների կարևորության մասին: Նրանք սկսում են պահել յոթերորդ օրը՝ շաբաթը: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16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Առանձին կամ </a:t>
            </a:r>
            <a:r>
              <a:rPr lang="hy-AM" baseline="0" dirty="0" smtClean="0"/>
              <a:t>միասին </a:t>
            </a:r>
            <a:r>
              <a:rPr lang="hy-AM" baseline="0" dirty="0" smtClean="0"/>
              <a:t>նա ճանապարհորդել է հազարավոր կիլոմետրեր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նավով և գնացքով 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Խեղդող, կիզիչ արևի տակ առանց օդի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Անձրևի տակ և ցուրտ ձմռան ընթացքում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Բերելով հույսի և քաջալերման խոսքեր ցրված հավատացյալներին 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endParaRPr lang="en-US" baseline="0" dirty="0" smtClean="0"/>
          </a:p>
          <a:p>
            <a:pPr marL="0" lvl="0" indent="0">
              <a:buFontTx/>
              <a:buNone/>
            </a:pPr>
            <a:r>
              <a:rPr lang="hy-AM" baseline="0" dirty="0" smtClean="0"/>
              <a:t>Իրենց ամուսնության վաղ տարիներում Էլենը և Ջեյմսը չքավոր էին և հաճախակի </a:t>
            </a:r>
            <a:r>
              <a:rPr lang="hy-AM" baseline="0" dirty="0" smtClean="0"/>
              <a:t>վատառողջ</a:t>
            </a:r>
            <a:r>
              <a:rPr lang="hy-AM" baseline="0" dirty="0" smtClean="0"/>
              <a:t>: Էլեն Ուայթը մտածում էր, որ Աստված թույլ է տվել այդ փորձությունները, որպեսզի նրանք թողնեն իրենց հարմարավետ տունը և գնան տարածեն Աստծո լուրը ամբողջ մարդկությանը տարբեր դժվար պայմաններում:</a:t>
            </a:r>
            <a:r>
              <a:rPr lang="en-US" baseline="0" dirty="0" smtClean="0"/>
              <a:t> [</a:t>
            </a:r>
            <a:r>
              <a:rPr lang="en-US" i="1" baseline="0" dirty="0" smtClean="0"/>
              <a:t>Life Sketches</a:t>
            </a:r>
            <a:r>
              <a:rPr lang="en-US" i="0" baseline="0" dirty="0" smtClean="0"/>
              <a:t>, 106]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08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Չնայած</a:t>
            </a:r>
            <a:r>
              <a:rPr lang="hy-AM" baseline="0" dirty="0" smtClean="0"/>
              <a:t> չքավորությանը, նրանք միշտ հյուրընկալ էին նրանց համար ովքեր ուտելիքի կարիք ունեին կամ իրենց տունն էին տրամադրում պաշտամունքի համար: Նրանց տունը կարծես հյուրանոց լիներ և գիշերներն էլ բաց էր մարդկանց համար, ովքեր տեղ չունեին մնալու: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1859</a:t>
            </a:r>
            <a:r>
              <a:rPr lang="hy-AM" baseline="0" dirty="0" smtClean="0"/>
              <a:t>թ.ին մի համաժողովի ժամանակ 35 մարդ էր հավաքվել նրանց փոքրիկ սենյակում և այնուհետև ճաշեցին միասին:</a:t>
            </a:r>
            <a:endParaRPr lang="en-US" baseline="0" dirty="0" smtClean="0"/>
          </a:p>
          <a:p>
            <a:pPr marL="0" lvl="0" indent="0">
              <a:buFontTx/>
              <a:buNone/>
            </a:pPr>
            <a:endParaRPr lang="hy-AM" baseline="0" dirty="0" smtClean="0"/>
          </a:p>
          <a:p>
            <a:pPr marL="0" lvl="0" indent="0">
              <a:buFontTx/>
              <a:buNone/>
            </a:pPr>
            <a:r>
              <a:rPr lang="hy-AM" baseline="0" dirty="0" smtClean="0"/>
              <a:t>Մի առիթով Էլեն Ուայթը գրել է հավաքույթից հետո, որը նշել է իր նամակներից մեկում 1</a:t>
            </a:r>
            <a:r>
              <a:rPr lang="en-US" baseline="0" dirty="0" smtClean="0"/>
              <a:t>873</a:t>
            </a:r>
            <a:r>
              <a:rPr lang="hy-AM" baseline="0" dirty="0" smtClean="0"/>
              <a:t>թ.ին: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18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  <a:r>
              <a:rPr lang="en-US" i="1" dirty="0" smtClean="0"/>
              <a:t>Manuscript Releases</a:t>
            </a:r>
            <a:r>
              <a:rPr lang="en-US" dirty="0" smtClean="0"/>
              <a:t>, volume 15, page 231]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dirty="0" smtClean="0"/>
              <a:t>Եկեք</a:t>
            </a:r>
            <a:r>
              <a:rPr lang="hy-AM" baseline="0" dirty="0" smtClean="0"/>
              <a:t> այժմ մոտիկից ծանոթանանք նրա ընտանիքին: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baseline="0" dirty="0" smtClean="0"/>
              <a:t>Քանի՞ երեխա ունեին նրանք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baseline="0" dirty="0" smtClean="0"/>
              <a:t>Նրանք ունեին չորս տղա՝ Հենրի, Էդսոն, Ուիլյամ, Հերբերթ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3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Էլենը</a:t>
            </a:r>
            <a:r>
              <a:rPr lang="hy-AM" baseline="0" dirty="0" smtClean="0"/>
              <a:t> և Ջեյմսը մեծ ցավ ապրեցին՝ կորցնելով իրենց տղաներից </a:t>
            </a:r>
            <a:r>
              <a:rPr lang="hy-AM" baseline="0" dirty="0" smtClean="0"/>
              <a:t>երկուսին: Հենրին </a:t>
            </a:r>
            <a:r>
              <a:rPr lang="hy-AM" baseline="0" dirty="0" smtClean="0"/>
              <a:t>մահացավ 16 տարեկանում թոքերի բորբոքումից:</a:t>
            </a:r>
          </a:p>
          <a:p>
            <a:pPr marL="0" indent="0">
              <a:buFontTx/>
              <a:buNone/>
            </a:pPr>
            <a:r>
              <a:rPr lang="hy-AM" dirty="0" smtClean="0"/>
              <a:t>Փոքրիկ</a:t>
            </a:r>
            <a:r>
              <a:rPr lang="hy-AM" baseline="0" dirty="0" smtClean="0"/>
              <a:t> Հերբերտը մահացավ երեք ամսական հասակում կարմրուկի նման մաշկային հիվանդությունից: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Մնացած երկու որդիները՝ Էդսոնը և Ուիլյամը, դարձան ՅՕԱ Եկեղեցու ծառայողներ: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Էլեն Ուայթը ընդունելով մարգարեական ծառայության կոչը հաճախակի էր թողնում երեխաներին ճանապարհորդում և դժվարանում էր ընդհանրապես երեխանների լիարժեք դաստիարակության հարցում: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18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Երբ նամակ էր գրում իր որդիներին, ապա ներկայացնում էր թե ինչքան շատ է նա սիրում իրենց, պատմում էր թե ինչեր է տեսել ճանապարհորդելիս, քաջալերում էր նրանց ճիշտ ընտրություն կատարելու՝ բնավորության զարգացման համար: Երբեմն նամակի հետ կոնֆետ էր ուղարկում: Չնայած այդ պակասին, այնուամենայնիվ նրա երեխաները մեծացան Քրիստոնյայի հոգով: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9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1200" b="0" i="0" kern="1200" baseline="0" dirty="0" smtClean="0">
                <a:solidFill>
                  <a:srgbClr val="131313"/>
                </a:solidFill>
                <a:latin typeface="Arial" charset="0"/>
              </a:rPr>
              <a:t>Այստեղ բեմահարթակին Էլեն Ուայթն է հանդիպումներից մեկի ժամանակ: Նա հայտնի խոսնակ էր ԱՄՆ-ում, Եվրոպայում և Ավստրալիայում, չնայած, որ նա ամաչկոտ էր: Նա ելույթ էր ունենում ոչ միայն ադվենտիստական հանդիպումների ժամանակ, հիմնականում առողջության և Աստծո մասին: 1876թ.ին գրանցվել է նրա ամենամեծ լսարանը, մոտ 20,000 մարդ հավաքվել էր լսելու նրան, որի ժամանակ նա խոսեց 2 ժամից ավելի առանց միկրոֆոնի:</a:t>
            </a:r>
            <a:endParaRPr lang="en-US" dirty="0" smtClean="0">
              <a:solidFill>
                <a:srgbClr val="13131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38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Չնայած</a:t>
            </a:r>
            <a:r>
              <a:rPr lang="hy-AM" baseline="0" dirty="0" smtClean="0"/>
              <a:t> որ նա նույնիսկ միջնակարգ կրթություն չուներ, միևնույն է նա շատ մեծ գրադարան ուներ և կարդում էր շատ: Նա ուներ ավելի քան 1000 գիրք: Նրան այդ գրականությունները օգնում էին զարգացնելու գրական լեզուն և բառապաշարը: Նաև երբեմն Սուրբ Հոգին հուշում էր նրան օգտվելու այլ գրողներից: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20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Էլեն</a:t>
            </a:r>
            <a:r>
              <a:rPr lang="hy-AM" baseline="0" dirty="0" smtClean="0"/>
              <a:t> Ուայթը հոգատար հարևան էր: Երբ տեսնում էր որևէ հարևանուհու վատ հագուստով, անմիջապես օգնում էր նրան այդ հարցում: Հաճախ էր աճուրդներից գնում օգտագործած կահույք նվիրելու նրանց, ովքեր դրա կարիքը ունեին: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99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Նա</a:t>
            </a:r>
            <a:r>
              <a:rPr lang="hy-AM" baseline="0" dirty="0" smtClean="0"/>
              <a:t> սիրում էր այգեգործությունը և հաճախ էր </a:t>
            </a:r>
            <a:r>
              <a:rPr lang="hy-AM" baseline="0" dirty="0" smtClean="0"/>
              <a:t>օգնում </a:t>
            </a:r>
            <a:r>
              <a:rPr lang="hy-AM" baseline="0" dirty="0" smtClean="0"/>
              <a:t>այդ հարցում հարևաններին՝ օգտագործելով այդ առիթը պատմելու Հիսուսի մասին: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Նա իր ընտանիքի հետ կազմակերպում էր հիդրոթերապիայի կուրսեր՝ օգնելու հիվանդներին:</a:t>
            </a:r>
          </a:p>
          <a:p>
            <a:pPr marL="1085850" lvl="2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r>
              <a:rPr lang="hy-AM" baseline="0" dirty="0" smtClean="0"/>
              <a:t>Ադվենտիստները Էլեն Ուայթին համարում են, որ նա լուրեր էր ստանում Աստծո կողմից մեր ուղղորդման և </a:t>
            </a:r>
            <a:r>
              <a:rPr lang="hy-AM" baseline="0" dirty="0" smtClean="0"/>
              <a:t>բարօրության </a:t>
            </a:r>
            <a:r>
              <a:rPr lang="hy-AM" baseline="0" dirty="0" smtClean="0"/>
              <a:t>համար:</a:t>
            </a:r>
            <a:endParaRPr lang="en-US" baseline="0" dirty="0" smtClean="0"/>
          </a:p>
          <a:p>
            <a:pPr marL="0" lvl="0" indent="0">
              <a:buFontTx/>
              <a:buNone/>
            </a:pPr>
            <a:r>
              <a:rPr lang="hy-AM" baseline="0" dirty="0" smtClean="0"/>
              <a:t>Հուսով ենք դուք կարդացել եք նրա 130-ից ավելի գրքերից գոնե մեկը</a:t>
            </a:r>
            <a:endParaRPr lang="en-US" baseline="0" dirty="0" smtClean="0"/>
          </a:p>
          <a:p>
            <a:pPr marL="0" lvl="0" indent="0">
              <a:buFontTx/>
              <a:buNone/>
            </a:pPr>
            <a:r>
              <a:rPr lang="hy-AM" baseline="0" dirty="0" smtClean="0"/>
              <a:t>Բայց երևի կան հարցեր՝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Ինչպիսի՞ մարդ էր Էլեն Ուայթը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Որտե՞ղ է նա մեծացել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Ունե՞ր նա արդյոք քույրեր</a:t>
            </a:r>
            <a:r>
              <a:rPr lang="en-US" baseline="0" dirty="0" smtClean="0"/>
              <a:t> </a:t>
            </a:r>
            <a:r>
              <a:rPr lang="hy-AM" baseline="0" dirty="0" smtClean="0"/>
              <a:t>և</a:t>
            </a:r>
            <a:r>
              <a:rPr lang="en-US" baseline="0" dirty="0" smtClean="0"/>
              <a:t> </a:t>
            </a:r>
            <a:r>
              <a:rPr lang="hy-AM" baseline="0" dirty="0" smtClean="0"/>
              <a:t>եղբայրներ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Ինչպե՞ս էր նա վերաբերվում երեխաներին, ամուսնուն և հարևաններին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Ինչպիսի՞ հոգևոր դժվարություններ է նա ունեցել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endParaRPr lang="en-US" baseline="0" dirty="0" smtClean="0"/>
          </a:p>
          <a:p>
            <a:pPr marL="0" lvl="0" indent="0">
              <a:buFontTx/>
              <a:buNone/>
            </a:pPr>
            <a:r>
              <a:rPr lang="hy-AM" baseline="0" dirty="0" smtClean="0"/>
              <a:t>Այսօր կխոսենք Էլեն Ուայթի մասին որպես՝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Մարդ արարած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քրիստոնյա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կին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մայր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տատիկ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Հարևան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66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hy-AM" baseline="0" dirty="0" smtClean="0"/>
              <a:t>Ավստրալիայում ծառայության ժամանակ նրա մասին շատ են արտահայտվել գրավոր տեսքով, որոնք պահպանվել են մինչ այսօր: Այնտեղ ասվում է Էլենի մասին որպես կարեկցող հարևան, ողորմության հրեշտակ, կարիքավոր ընտանիքներին գումարով օգնող, հիվանդների համար հոգ տանող: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10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Էլեն Ուայթի հասակը 1,60սմ էր: Նա ուներ մոխրագույն աչքեր և շագանակագույն մազեր: Նա հզոր խոսնակ էր, բայց միևնույն ժամանակ հեզ և քնքուշ: Նա սիրում էր ծաղիկներ, նավարկություն, հանգստանալ Կոլորադոյի սարերում, կենդանիներ: Էլեն Ուայթը հասարակ, իրական մարդ էր, ով պայքարում էր ավելորդ քաշի դեմ, երբեմն ունենում էր անհասկացողություն ամուսնական կյանքում, ինչպես նաև հիասթափություններ հոգևոր կյանքում: Նա ուներ ռևմատիզմ, կրծքավանդակի սուր ցավեր, գլխացավեր: Աստծո մարգարեները նույնպես ունենում են խնդիրներ: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Երբ նրա ամուսինը մահացավ 60 տարեկան հասակում, նա չէր պատկերացնում իր հետագա կյանքը առանց նրա: Նա այդ ժամանակ 54 տարեկան էր: Չնայած ամեն ինչ հաղթահարեց Աստծո զորությամբ: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60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131313"/>
                </a:solidFill>
              </a:rPr>
              <a:t>[</a:t>
            </a:r>
            <a:r>
              <a:rPr lang="en-US" sz="1200" i="1" dirty="0" smtClean="0">
                <a:solidFill>
                  <a:srgbClr val="131313"/>
                </a:solidFill>
                <a:cs typeface="Times New Roman" pitchFamily="18" charset="0"/>
              </a:rPr>
              <a:t>Manuscript</a:t>
            </a:r>
            <a:r>
              <a:rPr lang="en-US" sz="1200" dirty="0" smtClean="0">
                <a:solidFill>
                  <a:srgbClr val="131313"/>
                </a:solidFill>
                <a:cs typeface="Times New Roman" pitchFamily="18" charset="0"/>
              </a:rPr>
              <a:t> 14, 1903]</a:t>
            </a:r>
          </a:p>
          <a:p>
            <a:pPr marL="171450" lvl="0" indent="-171450" eaLnBrk="1" hangingPunct="1">
              <a:buFontTx/>
              <a:buChar char="-"/>
            </a:pPr>
            <a:r>
              <a:rPr lang="en-US" sz="1200" dirty="0" smtClean="0">
                <a:solidFill>
                  <a:srgbClr val="131313"/>
                </a:solidFill>
                <a:cs typeface="Times New Roman" pitchFamily="18" charset="0"/>
              </a:rPr>
              <a:t>On</a:t>
            </a:r>
            <a:r>
              <a:rPr lang="en-US" sz="1200" baseline="0" dirty="0" smtClean="0">
                <a:solidFill>
                  <a:srgbClr val="131313"/>
                </a:solidFill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131313"/>
                </a:solidFill>
                <a:cs typeface="Times New Roman" pitchFamily="18" charset="0"/>
              </a:rPr>
              <a:t>another occasion Ellen wrote </a:t>
            </a:r>
            <a:r>
              <a:rPr lang="en-US" baseline="0" dirty="0" smtClean="0"/>
              <a:t>– </a:t>
            </a:r>
            <a:r>
              <a:rPr lang="en-US" sz="1200" dirty="0" smtClean="0">
                <a:solidFill>
                  <a:srgbClr val="131313"/>
                </a:solidFill>
                <a:cs typeface="Times New Roman" pitchFamily="18" charset="0"/>
              </a:rPr>
              <a:t>unusual candor in </a:t>
            </a:r>
            <a:r>
              <a:rPr lang="en-US" baseline="0" dirty="0" smtClean="0"/>
              <a:t>– </a:t>
            </a:r>
            <a:r>
              <a:rPr lang="en-US" sz="1200" dirty="0" smtClean="0">
                <a:solidFill>
                  <a:srgbClr val="131313"/>
                </a:solidFill>
                <a:cs typeface="Times New Roman" pitchFamily="18" charset="0"/>
              </a:rPr>
              <a:t>diary:</a:t>
            </a:r>
          </a:p>
          <a:p>
            <a:pPr marL="171450" lvl="0" indent="-171450" eaLnBrk="1" hangingPunct="1">
              <a:buFontTx/>
              <a:buChar char="-"/>
            </a:pPr>
            <a:r>
              <a:rPr lang="en-US" sz="1200" dirty="0" smtClean="0">
                <a:solidFill>
                  <a:srgbClr val="131313"/>
                </a:solidFill>
                <a:cs typeface="Times New Roman" pitchFamily="18" charset="0"/>
              </a:rPr>
              <a:t>“Before the meeting I was depressed, and wished that the appointment had not been made.” [</a:t>
            </a:r>
            <a:r>
              <a:rPr lang="en-US" sz="1200" i="1" dirty="0" smtClean="0">
                <a:solidFill>
                  <a:srgbClr val="131313"/>
                </a:solidFill>
                <a:cs typeface="Times New Roman" pitchFamily="18" charset="0"/>
              </a:rPr>
              <a:t>Manuscript</a:t>
            </a: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 75, 1893]</a:t>
            </a:r>
          </a:p>
          <a:p>
            <a:pPr marL="171450" lvl="0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She was 65 and local circumstances discouraged her.</a:t>
            </a:r>
          </a:p>
          <a:p>
            <a:pPr marL="171450" lvl="0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Even wondered if – should retire from public ministry.</a:t>
            </a:r>
          </a:p>
          <a:p>
            <a:pPr marL="171450" lvl="0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While preaching – Sabbath morning during </a:t>
            </a:r>
            <a:r>
              <a:rPr lang="en-US" baseline="0" dirty="0" smtClean="0"/>
              <a:t>– </a:t>
            </a: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time of burnout</a:t>
            </a:r>
          </a:p>
          <a:p>
            <a:pPr marL="628650" lvl="1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she felt </a:t>
            </a:r>
            <a:r>
              <a:rPr lang="en-US" baseline="0" dirty="0" smtClean="0"/>
              <a:t>– </a:t>
            </a: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Spirit brought words of encouragement from Scripture</a:t>
            </a:r>
          </a:p>
          <a:p>
            <a:pPr marL="1085850" lvl="2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for – own heart</a:t>
            </a:r>
          </a:p>
          <a:p>
            <a:pPr marL="1085850" lvl="2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as well as for – hearers.</a:t>
            </a:r>
          </a:p>
          <a:p>
            <a:pPr marL="171450" lvl="0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She recognized God’s special plans for her life</a:t>
            </a:r>
          </a:p>
          <a:p>
            <a:pPr marL="628650" lvl="1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in spite – physical and emotional sufferings</a:t>
            </a:r>
          </a:p>
          <a:p>
            <a:pPr marL="628650" lvl="1" indent="-171450" eaLnBrk="1" hangingPunct="1">
              <a:buFontTx/>
              <a:buChar char="-"/>
            </a:pP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found comfort and strength </a:t>
            </a:r>
            <a:r>
              <a:rPr lang="en-US" baseline="0" dirty="0" smtClean="0"/>
              <a:t>– </a:t>
            </a:r>
            <a:r>
              <a:rPr lang="en-US" sz="1200" i="0" baseline="0" dirty="0" smtClean="0">
                <a:solidFill>
                  <a:srgbClr val="131313"/>
                </a:solidFill>
                <a:cs typeface="Times New Roman" pitchFamily="18" charset="0"/>
              </a:rPr>
              <a:t>claiming promises from God.</a:t>
            </a:r>
          </a:p>
          <a:p>
            <a:pPr marL="628650" lvl="1" indent="-171450" eaLnBrk="1" hangingPunct="1">
              <a:buFontTx/>
              <a:buChar char="-"/>
            </a:pPr>
            <a:endParaRPr lang="en-US" sz="1200" i="0" baseline="0" dirty="0" smtClean="0">
              <a:solidFill>
                <a:srgbClr val="131313"/>
              </a:solidFill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131313"/>
                </a:solidFill>
              </a:rPr>
              <a:t>Early –</a:t>
            </a:r>
            <a:r>
              <a:rPr lang="en-US" baseline="0" dirty="0" smtClean="0">
                <a:solidFill>
                  <a:srgbClr val="131313"/>
                </a:solidFill>
              </a:rPr>
              <a:t> her ministry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>
                <a:solidFill>
                  <a:srgbClr val="131313"/>
                </a:solidFill>
              </a:rPr>
              <a:t>individuals in Boston opposed – doctrine of </a:t>
            </a:r>
            <a:r>
              <a:rPr lang="en-US" baseline="0" dirty="0" smtClean="0"/>
              <a:t>– </a:t>
            </a:r>
            <a:r>
              <a:rPr lang="en-US" baseline="0" dirty="0" smtClean="0">
                <a:solidFill>
                  <a:srgbClr val="131313"/>
                </a:solidFill>
              </a:rPr>
              <a:t>literal, personal return – Christ.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solidFill>
                  <a:srgbClr val="131313"/>
                </a:solidFill>
              </a:rPr>
              <a:t>Ellen White found strength – resist and combat – erroneous views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>
                <a:solidFill>
                  <a:srgbClr val="131313"/>
                </a:solidFill>
              </a:rPr>
              <a:t>by surrounding herself – Scripture.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>
                <a:solidFill>
                  <a:srgbClr val="131313"/>
                </a:solidFill>
              </a:rPr>
              <a:t>Continued – practice – studying and memorizing Scripture throughout – lifetime.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7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Էլեն</a:t>
            </a:r>
            <a:r>
              <a:rPr lang="hy-AM" baseline="0" dirty="0" smtClean="0"/>
              <a:t> Ուայթը հեզ, կազմակերպված տնային տնտեսուհի էր, նա կարողանում էր կարել և նրա ընտանիքը հագնում էր նրա կարած շորերը: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86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Սա Ուայթի վերջին տունն</a:t>
            </a:r>
            <a:r>
              <a:rPr lang="hy-AM" baseline="0" dirty="0" smtClean="0"/>
              <a:t> էր, այն ճիշտ նույն ձևով վերականգնվել է: Նրա թոռները այժմ լավ հիշում են այդ կոկիկ սեղանը երբ ընտանիքով նստում էին հաց ուտելու: Թոռներից մեկը հիշում է, թե ինչպես էր Ուայթը իրենց տանը ապրող ուսանողներին թողնում շաբաթը մեկ անագամ բարձերով կռվել: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01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Շաբաթ օրերը </a:t>
            </a:r>
            <a:r>
              <a:rPr lang="hy-AM" baseline="0" dirty="0" smtClean="0"/>
              <a:t>Ուայթի տունը </a:t>
            </a:r>
            <a:r>
              <a:rPr lang="hy-AM" baseline="0" dirty="0" smtClean="0"/>
              <a:t>մարդկանցով լի էր: Նրանք անցակցնում էին </a:t>
            </a:r>
            <a:r>
              <a:rPr lang="hy-AM" baseline="0" dirty="0" smtClean="0"/>
              <a:t>աստվածածառայություն</a:t>
            </a:r>
            <a:r>
              <a:rPr lang="hy-AM" baseline="0" dirty="0" smtClean="0"/>
              <a:t>, երեխաների հետ հատուկ դասեր անցնում, այնուհետև զբոսնում անտառում, կամ այցելում հիվանդներին: Վերջին տարիներին նա հաճախակի էր հրավիրում որդու՝ Ուիլյամի ընտանիքին ճաշեկու միասին: Նանք միշտ շաբաթը ավարտում էին միասին երգերով, աղոթքով և Աստվածաշնչի փոքրիկ հատվածով: Նրանք շատ ուրախ ընտանեկան երկրպագություն էին ունենում: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34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Նրա</a:t>
            </a:r>
            <a:r>
              <a:rPr lang="hy-AM" baseline="0" dirty="0" smtClean="0"/>
              <a:t> հայտնի թեմաներից էին՝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Առաջինը – Աստծո սերը մարդկանց նկատմամբ: «Աստված սեր է» արտահայտությունը Դարերի հակամարտություն հինգ հատորյակի առաջին ու վերջին բառերն էին, և հիմնական թեմաներից մեկը:</a:t>
            </a:r>
            <a:endParaRPr lang="en-US" dirty="0" smtClean="0"/>
          </a:p>
          <a:p>
            <a:pPr marL="171450" lvl="0" indent="-171450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47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4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Սիրո</a:t>
            </a:r>
            <a:r>
              <a:rPr lang="hy-AM" baseline="0" dirty="0" smtClean="0"/>
              <a:t> թեմաներից մեկը ցուցաբերում է «Մեծ Պայքար» գիրքը, ինչքան էլ տարօրինակ թվա: Այնտեղ նա ասում է, որ Մեծ պայքարի կենտրոնցաումը նրա վրա է, որ սատանայի նպատակն է սխալ ներկայացնել Աստծո </a:t>
            </a:r>
            <a:r>
              <a:rPr lang="hy-AM" baseline="0" dirty="0" smtClean="0"/>
              <a:t>սիրող </a:t>
            </a:r>
            <a:r>
              <a:rPr lang="hy-AM" baseline="0" dirty="0" smtClean="0"/>
              <a:t>բնավորությունը: Երբ սատանան մեղք գործեց, ապա Աստված կարող էր նրան անմիջապես վերացնել, բայց դա չարեց: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53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00400" marR="0" lvl="7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Էլեն</a:t>
            </a:r>
            <a:r>
              <a:rPr lang="hy-AM" baseline="0" dirty="0" smtClean="0"/>
              <a:t> Հարմոն</a:t>
            </a:r>
            <a:endParaRPr lang="en-US" dirty="0" smtClean="0"/>
          </a:p>
          <a:p>
            <a:pPr marL="628650" lvl="1" indent="-171450">
              <a:buFontTx/>
              <a:buChar char="-"/>
            </a:pPr>
            <a:r>
              <a:rPr lang="hy-AM" dirty="0" smtClean="0"/>
              <a:t>Ծնվել</a:t>
            </a:r>
            <a:r>
              <a:rPr lang="hy-AM" baseline="0" dirty="0" smtClean="0"/>
              <a:t> է Գորհամում, Մայնե</a:t>
            </a:r>
            <a:endParaRPr lang="en-US" dirty="0" smtClean="0"/>
          </a:p>
          <a:p>
            <a:pPr marL="628650" lvl="1" indent="-171450">
              <a:buFontTx/>
              <a:buChar char="-"/>
            </a:pPr>
            <a:r>
              <a:rPr lang="hy-AM" dirty="0" smtClean="0"/>
              <a:t>Նոյեմբերի</a:t>
            </a:r>
            <a:r>
              <a:rPr lang="hy-AM" baseline="0" dirty="0" smtClean="0"/>
              <a:t> </a:t>
            </a:r>
            <a:r>
              <a:rPr lang="en-US" dirty="0" smtClean="0"/>
              <a:t>26</a:t>
            </a:r>
            <a:r>
              <a:rPr lang="hy-AM" dirty="0" smtClean="0"/>
              <a:t>-ին</a:t>
            </a:r>
            <a:r>
              <a:rPr lang="en-US" dirty="0" smtClean="0"/>
              <a:t>, 1827</a:t>
            </a:r>
          </a:p>
          <a:p>
            <a:pPr marL="628650" lvl="1" indent="-171450">
              <a:buFontTx/>
              <a:buChar char="-"/>
            </a:pPr>
            <a:r>
              <a:rPr lang="hy-AM" dirty="0" smtClean="0"/>
              <a:t>Մեթոդիստական</a:t>
            </a:r>
            <a:r>
              <a:rPr lang="hy-AM" baseline="0" dirty="0" smtClean="0"/>
              <a:t> ընտանիքում</a:t>
            </a:r>
            <a:endParaRPr lang="en-US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Նա և իր զույգ քույրը ամենափոքրն էին ութը երեխաների մեջ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Նրա կրթությունը միայն մինչև երրորդ դասարանն է ինը տարեկան հասակում կապված դժբախտ պատահարի հետ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Նա վաղ հասակից հոգևորի նկատմամբ մեծ հետաքրքրություն էր ցուցաբերում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Նա ընդունեց Քրիստոսին որպես անձնական Փրկիչ 12 տարեկան հասակում, որը մեծ ուրախություն բերեց նրա կյանքում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14 տարեկան հասակում նա մկրտվեց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Նա և իր ընտանիքը ընդունում էին Ուիլյամ Միլլերի մեկնաբանությունը կապված Քրիստոսի երկրորդ գալստի մարգարեությունների հետ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Դուք նայում եք նկարին և միգուցե ասում՝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«Բայց նա գեղեցիկ չէ»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Բայց տիպիկ Աստծո կանչ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Բայց իրականում Էլեն Ուայթը մարմնավորում է ղեկավարության կարևոր գաղափարներ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Աստծո կանչի համար չկան սահմանափակումներ կամ կանխագուշակումներ՝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r>
              <a:rPr lang="hy-AM" baseline="0" dirty="0" smtClean="0"/>
              <a:t>Մշակույթ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r>
              <a:rPr lang="hy-AM" baseline="0" dirty="0" smtClean="0"/>
              <a:t>Առողջություն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r>
              <a:rPr lang="hy-AM" baseline="0" dirty="0" smtClean="0"/>
              <a:t>Զորություն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r>
              <a:rPr lang="hy-AM" baseline="0" dirty="0" smtClean="0"/>
              <a:t>Կրթություն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r>
              <a:rPr lang="hy-AM" baseline="0" dirty="0" smtClean="0"/>
              <a:t>Սեռ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r>
              <a:rPr lang="hy-AM" baseline="0" dirty="0" smtClean="0"/>
              <a:t>Արտաքին տեսք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09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Միայն</a:t>
            </a:r>
            <a:r>
              <a:rPr lang="hy-AM" baseline="0" dirty="0" smtClean="0"/>
              <a:t> սիրո Աստվածը կարող է ընդունել սիրո ծառայություն: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Երկրի վրա տեղի ունեցածը Մեծ Պայքարի մի մաս է կազմում: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Ներկայացնում է, որ Աստված արդար է, իսկ սատանան սխալ: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Բոլորը այս մեծ պայքարի կոնտեքստում պետք է ծառայեն Աստծուն սիրուց դրդված: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70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Աստծո ամենամեծ սիրո արտահայտումը Իր Որդուն ուղարկելն է երկրի վրա, Նա ոչ միայն եկավ մահանալու երկրի վրա, այլ նաև Աստծո սիրո բնավորությունը ներկայացնելու համար, և սատանայի իրական դեմքը ցույց տալու համար:</a:t>
            </a:r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6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92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92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Հիսուս Քրիստոսի զոհի վերջնական նպատակն է </a:t>
            </a:r>
            <a:r>
              <a:rPr lang="hy-AM" baseline="0" dirty="0" smtClean="0"/>
              <a:t>միաբանել </a:t>
            </a:r>
            <a:r>
              <a:rPr lang="hy-AM" baseline="0" dirty="0" smtClean="0"/>
              <a:t>մարդկային արարածներին Աստծո հետ: Եվ Ուայթը դա տեսել է երեք հրեշտակների լուրի հենց սրտում: Երեք հրեշտակների լուրը մեզ աշխարհից կտրելու համար է:</a:t>
            </a:r>
          </a:p>
          <a:p>
            <a:pPr marL="0" lvl="0" indent="0">
              <a:buFontTx/>
              <a:buNone/>
            </a:pPr>
            <a:r>
              <a:rPr lang="hy-AM" i="0" baseline="0" dirty="0" smtClean="0"/>
              <a:t>Մարդիկ պետք է շտապեն Քրիստոսի երկրորդ գալուստին:</a:t>
            </a:r>
          </a:p>
          <a:p>
            <a:pPr marL="0" lvl="0" indent="0">
              <a:buFontTx/>
              <a:buNone/>
            </a:pPr>
            <a:r>
              <a:rPr lang="hy-AM" i="0" baseline="0" dirty="0" smtClean="0"/>
              <a:t>Էլեն Ուայթը տեսել է, որ Հիսուս Քրիստոսի գալուստը կլինի ավարտը՝</a:t>
            </a:r>
            <a:endParaRPr lang="en-US" i="0" baseline="0" dirty="0" smtClean="0"/>
          </a:p>
          <a:p>
            <a:pPr marL="1143000" lvl="2" indent="-228600">
              <a:buFont typeface="+mj-lt"/>
              <a:buAutoNum type="arabicPeriod"/>
            </a:pPr>
            <a:r>
              <a:rPr lang="hy-AM" i="0" baseline="0" dirty="0" smtClean="0"/>
              <a:t>Աստծո և սատանայի միջև Մեծ Պայքարի</a:t>
            </a:r>
            <a:endParaRPr lang="en-US" i="0" baseline="0" dirty="0" smtClean="0"/>
          </a:p>
          <a:p>
            <a:pPr marL="1143000" lvl="2" indent="-228600">
              <a:buFont typeface="+mj-lt"/>
              <a:buAutoNum type="arabicPeriod"/>
            </a:pPr>
            <a:r>
              <a:rPr lang="hy-AM" i="0" baseline="0" dirty="0" smtClean="0"/>
              <a:t>Աստծո սիրո լիարժեք արտահայտման</a:t>
            </a:r>
            <a:endParaRPr lang="en-US" i="0" baseline="0" dirty="0" smtClean="0"/>
          </a:p>
          <a:p>
            <a:pPr marL="1143000" lvl="2" indent="-228600">
              <a:buFont typeface="+mj-lt"/>
              <a:buAutoNum type="arabicPeriod"/>
            </a:pPr>
            <a:r>
              <a:rPr lang="hy-AM" i="0" baseline="0" dirty="0" smtClean="0"/>
              <a:t>Երեք հրեշտակների լուրի</a:t>
            </a:r>
            <a:endParaRPr lang="en-US" i="0" baseline="0" dirty="0" smtClean="0"/>
          </a:p>
          <a:p>
            <a:pPr marL="1143000" lvl="2" indent="-228600">
              <a:buFont typeface="+mj-lt"/>
              <a:buAutoNum type="arabicPeriod"/>
            </a:pPr>
            <a:r>
              <a:rPr lang="hy-AM" i="0" baseline="0" dirty="0" smtClean="0"/>
              <a:t>Դրդիչ ապրելու Քրիստոնական կյանք</a:t>
            </a:r>
            <a:endParaRPr lang="en-US" i="0" baseline="0" dirty="0" smtClean="0"/>
          </a:p>
          <a:p>
            <a:pPr marL="1143000" lvl="2" indent="-228600">
              <a:buFont typeface="+mj-lt"/>
              <a:buAutoNum type="arabicPeriod"/>
            </a:pPr>
            <a:r>
              <a:rPr lang="hy-AM" i="0" baseline="0" dirty="0" smtClean="0"/>
              <a:t>Ավետարանչության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endParaRPr lang="en-US" baseline="0" dirty="0" smtClean="0"/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033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Եվս երկու կարևոր լուր, չնայած, որ նրանք չեն կրում կարծես թե աստվածաբանական բնույթ, այնուամենայնիվ, ունեն խորը հոգևոր իմաստ: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Առաջինը առողջության լուրն է: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Էլեն Ուայթին շատ էր անհանգստացնում մարդկանց առողջական վիճակը: Բայց Նա ավելի բարձր նպատակ ուներ, նա ուզում էր մարդկանց ի վիճակի սարքելու, որպեսզի օգտակար կյանք ապրեն Տիրոջ ծառայության մեջ: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22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baseline="0" dirty="0" smtClean="0"/>
              <a:t>Առաջին անգամ առողջության և հոգևոր աճի միջև տեսիլքը ստացավ </a:t>
            </a:r>
            <a:r>
              <a:rPr lang="en-US" baseline="0" dirty="0" smtClean="0"/>
              <a:t>1863</a:t>
            </a:r>
            <a:r>
              <a:rPr lang="hy-AM" baseline="0" dirty="0" smtClean="0"/>
              <a:t>թ.ին</a:t>
            </a:r>
            <a:r>
              <a:rPr lang="en-US" baseline="0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effectLst/>
              </a:rPr>
              <a:t>[</a:t>
            </a:r>
            <a:r>
              <a:rPr lang="en-US" sz="1200" i="1" kern="1200" dirty="0" smtClean="0">
                <a:solidFill>
                  <a:schemeClr val="tx1"/>
                </a:solidFill>
                <a:effectLst/>
              </a:rPr>
              <a:t>Counsels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</a:rPr>
              <a:t> on Diet and Foods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</a:rPr>
              <a:t>, page 49f]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670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98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98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Առողջության</a:t>
            </a:r>
            <a:r>
              <a:rPr lang="hy-AM" baseline="0" dirty="0" smtClean="0"/>
              <a:t> լուրի վրա կենտրոնանալու հետևանքով Եկեղեցին այժմ ունի առողջական ահռելի համակարգ: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Ըստ 2010թ.ի Ադվենտիստական Եկեղեցին ունի՝ </a:t>
            </a:r>
            <a:endParaRPr lang="en-US" sz="1200" kern="1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Միլլերի</a:t>
            </a:r>
            <a:r>
              <a:rPr lang="hy-AM" baseline="0" dirty="0" smtClean="0"/>
              <a:t> և </a:t>
            </a:r>
            <a:r>
              <a:rPr lang="en-US" dirty="0" smtClean="0"/>
              <a:t>50,000</a:t>
            </a:r>
            <a:r>
              <a:rPr lang="hy-AM" dirty="0" smtClean="0"/>
              <a:t> այլ Քրիստոնյաների</a:t>
            </a:r>
            <a:r>
              <a:rPr lang="hy-AM" baseline="0" dirty="0" smtClean="0"/>
              <a:t> հետ Էլեն Ուայթը դառն հիասթափություն ապրեց, երբ Հիսուս Քրիստոսը երկրորդ անգամ չեկավ Հոկտեմբերի 22-ին, 18444թ, որը սահմանվել էր որպես մարգարեական 2300 տարվա վերջը, Դանիել 8րդ գլուխը: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14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Ուայթի առողջության լուրը ոգեշնչեց</a:t>
            </a:r>
            <a:r>
              <a:rPr lang="hy-AM" baseline="0" dirty="0" smtClean="0"/>
              <a:t> առողջ կերակրի հեղափոխությանը: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Հարվեյ Կելոգը ստեղծեց «Եգիպտացորենի փաթիլները»</a:t>
            </a:r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683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Երկար ժամանակ քննարկում էին թե արդյո՞ք Էլեն Ուայթը ստանում է տեսիլքներ Աստծուց: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Քննադատներն ասում են, որ նա միայն արտահայտում էր 19րդ դարի Ամերիկյան առողջության հեղափոխիչներից: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Այնուամենայնիվ Էլեն Ուայթը պնդում էր, որ նա ստանում էր Աստծուց: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1860-1870թթի մոտակայքում Ամերիկյան որոշ առողջության հեղափոխիչներ ասում էին, որ աղ չի կարելի ուտել: Իսկ Ուայթը տեսել է հակառակը՝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926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12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Ինչպիսի՞ օգուտ կա այս լուրից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Ուսումնսիրությունները ցույց են տվել, որ Ադվենտիստները 5 կարևոր առողջության օրենք ունեն, որը կյանքի տարիները համեմատած մնացած մարդկության հետ 10 տարով ավելացնում է:</a:t>
            </a:r>
            <a:r>
              <a:rPr lang="en-US" baseline="0" dirty="0" smtClean="0"/>
              <a:t>.</a:t>
            </a:r>
          </a:p>
          <a:p>
            <a:pPr marL="457200" lvl="1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05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15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48% </a:t>
            </a:r>
            <a:r>
              <a:rPr lang="hy-AM" dirty="0" smtClean="0"/>
              <a:t>բուսակեր Ադվենտիստ</a:t>
            </a:r>
            <a:r>
              <a:rPr lang="hy-AM" baseline="0" dirty="0" smtClean="0"/>
              <a:t> </a:t>
            </a:r>
            <a:r>
              <a:rPr lang="hy-AM" baseline="0" dirty="0" smtClean="0"/>
              <a:t>տղամարդիկ </a:t>
            </a:r>
            <a:r>
              <a:rPr lang="hy-AM" baseline="0" dirty="0" smtClean="0"/>
              <a:t>կենդանի են մնում մինչև </a:t>
            </a:r>
            <a:r>
              <a:rPr lang="en-US" baseline="0" dirty="0" smtClean="0"/>
              <a:t>85</a:t>
            </a:r>
            <a:r>
              <a:rPr lang="hy-AM" baseline="0" dirty="0" smtClean="0"/>
              <a:t>տ. Իսկ ոչ ադվենտիստներինը՝ ընդամենը </a:t>
            </a:r>
            <a:r>
              <a:rPr lang="en-US" baseline="0" dirty="0" smtClean="0"/>
              <a:t>20%</a:t>
            </a:r>
            <a:r>
              <a:rPr lang="hy-AM" baseline="0" dirty="0" smtClean="0"/>
              <a:t>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Կանանց՝</a:t>
            </a:r>
            <a:r>
              <a:rPr lang="en-US" baseline="0" dirty="0" smtClean="0"/>
              <a:t> 60%</a:t>
            </a:r>
            <a:r>
              <a:rPr lang="hy-AM" baseline="0" dirty="0" smtClean="0"/>
              <a:t>ը համեմատած</a:t>
            </a:r>
            <a:r>
              <a:rPr lang="en-US" baseline="0" dirty="0" smtClean="0"/>
              <a:t> 39%.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178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Վերջին կարևոր թեման Ուայթի կրթություն, դաստիարակությունն է: Ինչպես առողջությունը, այնպես էլ կրթությունը պետք է մարդկությանը ուղղորդի փրկության: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395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Ուայթը ուներ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 1000</a:t>
            </a: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 հատոր գրականություն, և նա շատ էր կարդում</a:t>
            </a:r>
          </a:p>
          <a:p>
            <a:pPr marL="0" lvl="0" indent="0">
              <a:buFontTx/>
              <a:buNone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Կրթությունը պետք է դաստիարակի մեր բնավորությունը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333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[</a:t>
            </a:r>
            <a:r>
              <a:rPr lang="en-US" i="1" kern="1200" baseline="0" dirty="0" smtClean="0">
                <a:solidFill>
                  <a:schemeClr val="tx1"/>
                </a:solidFill>
                <a:effectLst/>
              </a:rPr>
              <a:t>Mind, Character and Personality</a:t>
            </a:r>
            <a:r>
              <a:rPr lang="en-US" i="0" kern="1200" baseline="0" dirty="0" smtClean="0">
                <a:solidFill>
                  <a:schemeClr val="tx1"/>
                </a:solidFill>
                <a:effectLst/>
              </a:rPr>
              <a:t>, volume 1, page 189f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233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kern="1200" baseline="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23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Մեծ հիասթափությունից 2 ամիս հետո, փխրուն և վատառողջ 17 տարեկան Էլենը անդամալույծի սայլակով գնաց ընկերոջ տուն աղոթքի ժողովի: Երբ նրանք ծնկի էին եկել աղոթելու, Սուրբ Հոգին իջավ Էլեն Ուայթի վրա և նա ստացավ իր առաջին տեսիլքը: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985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hy-AM" baseline="0" dirty="0" smtClean="0"/>
              <a:t>Ուայթի գրքերը տրված են Աստծո կողմից նրա համար, որպեսզի օգնեն մեզ աճելու դեպի Նրա կողմը: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100,000 </a:t>
            </a:r>
            <a:r>
              <a:rPr lang="hy-AM" baseline="0" dirty="0" smtClean="0"/>
              <a:t>էջ ձեռագրեր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5,000 </a:t>
            </a:r>
            <a:r>
              <a:rPr lang="hy-AM" baseline="0" dirty="0" smtClean="0"/>
              <a:t>հոդվածներ</a:t>
            </a:r>
            <a:r>
              <a:rPr lang="en-US" baseline="0" dirty="0" smtClean="0"/>
              <a:t> – </a:t>
            </a:r>
            <a:r>
              <a:rPr lang="hy-AM" baseline="0" dirty="0" smtClean="0"/>
              <a:t>պարբերականներ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Այսօր 130 գիրք հասանելի է անգլերեն լեզվով, մեծ մասը </a:t>
            </a:r>
            <a:r>
              <a:rPr lang="hy-AM" baseline="0" dirty="0" smtClean="0"/>
              <a:t>հասանելի </a:t>
            </a:r>
            <a:r>
              <a:rPr lang="hy-AM" baseline="0" dirty="0" smtClean="0"/>
              <a:t>է ռուսերեն լեզվով, իսկ մի որոշ մաս հայերենով: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Որո՞նք են նրա ամենակարևոր գրեքերից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62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hy-AM" i="1" baseline="0" dirty="0" smtClean="0"/>
              <a:t>Դարերի հակամարտությունը՝</a:t>
            </a:r>
            <a:endParaRPr lang="en-US" i="0" baseline="0" dirty="0" smtClean="0"/>
          </a:p>
          <a:p>
            <a:pPr marL="628650" lvl="1" indent="-171450">
              <a:buFontTx/>
              <a:buChar char="-"/>
            </a:pPr>
            <a:r>
              <a:rPr lang="hy-AM" i="0" baseline="0" dirty="0" smtClean="0"/>
              <a:t>Կազմված է հինգ հատորից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0" baseline="0" dirty="0" smtClean="0"/>
              <a:t>Պատմում է Մեծ Պայքարի մասին սկսած Արյուսակի անկումից մինչև փրկագնումը:</a:t>
            </a:r>
            <a:endParaRPr lang="en-US" i="0" baseline="0" dirty="0" smtClean="0"/>
          </a:p>
          <a:p>
            <a:pPr marL="628650" lvl="1" indent="-171450">
              <a:buFontTx/>
              <a:buChar char="-"/>
            </a:pPr>
            <a:r>
              <a:rPr lang="hy-AM" i="0" baseline="0" dirty="0" smtClean="0"/>
              <a:t>Առաջին չորսը հետևյալն են՝ Նահապետներ և մարգարեներ, Մարգարեներ և թագավորներ, Դարերի Փափագը և Առաքյալների գործերը: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0" baseline="0" dirty="0" smtClean="0"/>
              <a:t>Դրանք պատմում են Աստվածաշնչյան օրերի պատմությունները և կարող են ուսումնասիրվել Աստվածաշնչի հետ միասին որպես մեկնաբանում:</a:t>
            </a:r>
          </a:p>
          <a:p>
            <a:pPr marL="1085850" lvl="2" indent="-171450">
              <a:buFontTx/>
              <a:buChar char="-"/>
            </a:pPr>
            <a:r>
              <a:rPr lang="hy-AM" i="0" baseline="0" dirty="0" smtClean="0"/>
              <a:t>Վերջին հատորը կոչվում է Մեծ </a:t>
            </a:r>
            <a:r>
              <a:rPr lang="hy-AM" i="0" baseline="0" dirty="0" smtClean="0"/>
              <a:t>Պայքար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0" baseline="0" dirty="0" smtClean="0"/>
              <a:t>Պատում է Հիսուսի և սատանայի միջև պայքարը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0" baseline="0" dirty="0" smtClean="0"/>
              <a:t>Սա ամենահետաքրքիր գրքերից մեկն է: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62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hy-AM" i="0" baseline="0" dirty="0" smtClean="0"/>
              <a:t>Կան նաև շատ առանձին գրքեր, որոնք հատորներ չեն կազմում:</a:t>
            </a:r>
          </a:p>
          <a:p>
            <a:pPr marL="0" lvl="0" indent="0">
              <a:buFontTx/>
              <a:buNone/>
            </a:pPr>
            <a:r>
              <a:rPr lang="hy-AM" i="0" baseline="0" dirty="0" smtClean="0"/>
              <a:t>Ահա դրանցից ոմանք՝</a:t>
            </a:r>
            <a:endParaRPr lang="en-US" i="0" baseline="0" dirty="0" smtClean="0"/>
          </a:p>
          <a:p>
            <a:pPr marL="171450" lvl="0" indent="-171450">
              <a:buFontTx/>
              <a:buChar char="-"/>
            </a:pPr>
            <a:r>
              <a:rPr lang="hy-AM" i="1" baseline="0" dirty="0" smtClean="0"/>
              <a:t>Քրիստոսի լեռան քարոզը</a:t>
            </a:r>
            <a:endParaRPr lang="en-US" i="1" baseline="0" dirty="0" smtClean="0"/>
          </a:p>
          <a:p>
            <a:pPr marL="628650" lvl="1" indent="-171450">
              <a:buFontTx/>
              <a:buChar char="-"/>
            </a:pPr>
            <a:r>
              <a:rPr lang="hy-AM" i="0" baseline="0" dirty="0" smtClean="0"/>
              <a:t>Մեկնաբանում է Քրիստոսի քարոզները լեռան վրա:</a:t>
            </a:r>
          </a:p>
          <a:p>
            <a:pPr marL="457200" lvl="1" indent="0">
              <a:buFontTx/>
              <a:buNone/>
            </a:pPr>
            <a:r>
              <a:rPr lang="hy-AM" i="0" baseline="0" dirty="0" smtClean="0"/>
              <a:t>Քրիստոսի առակները՝</a:t>
            </a:r>
            <a:endParaRPr lang="en-US" i="1" baseline="0" dirty="0" smtClean="0"/>
          </a:p>
          <a:p>
            <a:pPr marL="628650" lvl="1" indent="-171450">
              <a:buFontTx/>
              <a:buChar char="-"/>
            </a:pPr>
            <a:r>
              <a:rPr lang="hy-AM" i="0" baseline="0" dirty="0" smtClean="0"/>
              <a:t>Մեկնաբանում է առակները</a:t>
            </a:r>
            <a:endParaRPr lang="en-US" i="0" baseline="0" dirty="0" smtClean="0"/>
          </a:p>
          <a:p>
            <a:pPr marL="457200" lvl="1" indent="0">
              <a:buFontTx/>
              <a:buNone/>
            </a:pPr>
            <a:r>
              <a:rPr lang="hy-AM" i="0" baseline="0" dirty="0" smtClean="0"/>
              <a:t>Այս երկու գրքերը Դարերի Փափագի մեջ էին, բայց առանձնացվեցին, քանի որ շատ հաստ էր:</a:t>
            </a:r>
          </a:p>
          <a:p>
            <a:pPr marL="457200" lvl="1" indent="0">
              <a:buFontTx/>
              <a:buNone/>
            </a:pPr>
            <a:r>
              <a:rPr lang="hy-AM" i="0" baseline="0" dirty="0" smtClean="0"/>
              <a:t>Քայլեր դեպի Քրիստոս</a:t>
            </a:r>
          </a:p>
          <a:p>
            <a:pPr marL="457200" lvl="1" indent="0">
              <a:buFontTx/>
              <a:buNone/>
            </a:pPr>
            <a:r>
              <a:rPr lang="hy-AM" i="0" baseline="0" dirty="0" smtClean="0"/>
              <a:t> Ամենալավ գիրքն է Քրիստոսի հետ ճիշտ փոխհարաբերություններ ստեղծելու համար:</a:t>
            </a:r>
          </a:p>
          <a:p>
            <a:pPr marL="457200" lvl="1" indent="0">
              <a:buFontTx/>
              <a:buNone/>
            </a:pPr>
            <a:r>
              <a:rPr lang="hy-AM" i="0" baseline="0" dirty="0" smtClean="0"/>
              <a:t>Վաղ երկեր՝ </a:t>
            </a:r>
            <a:endParaRPr lang="en-US" i="0" baseline="0" dirty="0" smtClean="0"/>
          </a:p>
          <a:p>
            <a:pPr marL="628650" lvl="1" indent="-171450">
              <a:buFontTx/>
              <a:buChar char="-"/>
            </a:pPr>
            <a:r>
              <a:rPr lang="hy-AM" i="0" baseline="0" dirty="0" smtClean="0"/>
              <a:t>Այն ընդգրկում է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0" baseline="0" dirty="0" smtClean="0"/>
              <a:t>Որոշ կենսագրություն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0" baseline="0" dirty="0" smtClean="0"/>
              <a:t>Նրա առաջին տեսիլքները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0" baseline="0" dirty="0" smtClean="0"/>
              <a:t>Քրիստոսի և սատանայի երկար պայքարը</a:t>
            </a:r>
            <a:endParaRPr lang="en-US" i="0" baseline="0" dirty="0" smtClean="0"/>
          </a:p>
          <a:p>
            <a:pPr marL="0" indent="0">
              <a:buFontTx/>
              <a:buNone/>
            </a:pPr>
            <a:r>
              <a:rPr lang="hy-AM" baseline="0" dirty="0" smtClean="0"/>
              <a:t>Կան նաև կոմպիլացիաներ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Դաստիարակություն և կրթության մասին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Առողջության մասին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Տան և ընտանիքի մասին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Ավետարանչության և վկայության մասին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... </a:t>
            </a:r>
            <a:r>
              <a:rPr lang="hy-AM" baseline="0" dirty="0" smtClean="0"/>
              <a:t>ևլն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62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hy-AM" i="1" baseline="0" dirty="0" smtClean="0"/>
              <a:t>Վկայություններ</a:t>
            </a:r>
            <a:endParaRPr lang="en-US" i="1" baseline="0" dirty="0" smtClean="0"/>
          </a:p>
          <a:p>
            <a:pPr marL="628650" lvl="1" indent="-171450">
              <a:buFontTx/>
              <a:buChar char="-"/>
            </a:pPr>
            <a:r>
              <a:rPr lang="hy-AM" i="0" baseline="0" dirty="0" smtClean="0"/>
              <a:t>Եկեղեցուն խորհրդատվություն և վկայություն</a:t>
            </a:r>
            <a:endParaRPr lang="en-US" i="0" baseline="0" dirty="0" smtClean="0"/>
          </a:p>
          <a:p>
            <a:pPr marL="628650" lvl="1" indent="-171450">
              <a:buFontTx/>
              <a:buChar char="-"/>
            </a:pPr>
            <a:r>
              <a:rPr lang="hy-AM" i="0" baseline="0" dirty="0" smtClean="0"/>
              <a:t>Այս 9 հատորանոց գրքերը շատ կարևոր են եկեղեցու անդամների համար: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62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hy-AM" baseline="0" dirty="0" smtClean="0"/>
              <a:t>Ամեն 5 տարին մեկ առավոտյան պահերը հիմնված են Ուայթի գրությունների վրա: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Այն պարունակում է 365 կարճ մեջբերումներ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917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y-AM" baseline="0" dirty="0" smtClean="0"/>
              <a:t>Որտեղի՞ց սկսել կարդալ՝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Կատարյալ պատասխան չկա,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Լավ տարբերակներից մեկը,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r>
              <a:rPr lang="hy-AM" i="1" baseline="0" dirty="0" smtClean="0"/>
              <a:t>Վաղ երկերից</a:t>
            </a:r>
            <a:endParaRPr lang="en-US" i="1" baseline="0" dirty="0" smtClean="0"/>
          </a:p>
          <a:p>
            <a:pPr marL="1543050" lvl="3" indent="-171450">
              <a:buFontTx/>
              <a:buChar char="-"/>
            </a:pPr>
            <a:r>
              <a:rPr lang="hy-AM" i="0" baseline="0" dirty="0" smtClean="0"/>
              <a:t>Քանի որ պարունակում է նրա կյանքից հատվածներ</a:t>
            </a:r>
            <a:endParaRPr lang="en-US" i="0" baseline="0" dirty="0" smtClean="0"/>
          </a:p>
          <a:p>
            <a:pPr marL="1543050" lvl="3" indent="-171450">
              <a:buFontTx/>
              <a:buChar char="-"/>
            </a:pPr>
            <a:r>
              <a:rPr lang="hy-AM" i="0" baseline="0" dirty="0" smtClean="0"/>
              <a:t>և պարունակում է շատ հետաքրքիր տեսիլքներ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1" baseline="0" dirty="0" smtClean="0"/>
              <a:t>Քայլեր դեպի Քրիստոս</a:t>
            </a:r>
            <a:endParaRPr lang="en-US" i="0" baseline="0" dirty="0" smtClean="0"/>
          </a:p>
          <a:p>
            <a:pPr marL="1543050" lvl="3" indent="-171450">
              <a:buFontTx/>
              <a:buChar char="-"/>
            </a:pPr>
            <a:r>
              <a:rPr lang="hy-AM" i="0" baseline="0" dirty="0" smtClean="0"/>
              <a:t>Քանի որ ցույց է տալիս Քրիստոսի հետ քայլ առ քայլ կապ ստեղծելու մասին: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1" baseline="0" dirty="0" smtClean="0"/>
              <a:t>Կյանքի ուրվագծեր</a:t>
            </a:r>
            <a:endParaRPr lang="en-US" i="1" baseline="0" dirty="0" smtClean="0"/>
          </a:p>
          <a:p>
            <a:pPr marL="1543050" lvl="3" indent="-171450">
              <a:buFontTx/>
              <a:buChar char="-"/>
            </a:pPr>
            <a:r>
              <a:rPr lang="hy-AM" i="0" baseline="0" dirty="0" smtClean="0"/>
              <a:t>Ինքնակենսագրություն է</a:t>
            </a:r>
            <a:endParaRPr lang="en-US" i="0" baseline="0" dirty="0" smtClean="0"/>
          </a:p>
          <a:p>
            <a:pPr marL="1543050" lvl="3" indent="-171450">
              <a:buFontTx/>
              <a:buChar char="-"/>
            </a:pPr>
            <a:r>
              <a:rPr lang="hy-AM" i="0" baseline="0" dirty="0" smtClean="0"/>
              <a:t>Շատ հետաքրքիր է և հոգևոր</a:t>
            </a:r>
            <a:endParaRPr lang="en-US" i="0" baseline="0" dirty="0" smtClean="0"/>
          </a:p>
          <a:p>
            <a:pPr marL="1085850" lvl="2" indent="-171450">
              <a:buFontTx/>
              <a:buChar char="-"/>
            </a:pPr>
            <a:r>
              <a:rPr lang="hy-AM" i="1" baseline="0" dirty="0" smtClean="0"/>
              <a:t>Դարերի Փափագը</a:t>
            </a:r>
            <a:endParaRPr lang="en-US" i="1" baseline="0" dirty="0" smtClean="0"/>
          </a:p>
          <a:p>
            <a:pPr marL="1543050" lvl="3" indent="-171450">
              <a:buFontTx/>
              <a:buChar char="-"/>
            </a:pPr>
            <a:r>
              <a:rPr lang="hy-AM" i="0" baseline="0" dirty="0" smtClean="0"/>
              <a:t>Այն բացահայտում է Քրիստոսի կյանքը</a:t>
            </a:r>
          </a:p>
          <a:p>
            <a:pPr marL="1543050" lvl="3" indent="-171450">
              <a:buFontTx/>
              <a:buChar char="-"/>
            </a:pPr>
            <a:r>
              <a:rPr lang="hy-AM" i="1" baseline="0" dirty="0" smtClean="0"/>
              <a:t>Մեծ Պայքարը</a:t>
            </a:r>
            <a:endParaRPr lang="en-US" i="1" baseline="0" dirty="0" smtClean="0"/>
          </a:p>
          <a:p>
            <a:pPr marL="1543050" lvl="3" indent="-171450">
              <a:buFontTx/>
              <a:buChar char="-"/>
            </a:pPr>
            <a:r>
              <a:rPr lang="hy-AM" i="0" baseline="0" dirty="0" smtClean="0"/>
              <a:t>Պատմում է </a:t>
            </a:r>
            <a:r>
              <a:rPr lang="hy-AM" i="0" baseline="0" dirty="0" smtClean="0"/>
              <a:t>Քրիստոսի </a:t>
            </a:r>
            <a:r>
              <a:rPr lang="hy-AM" i="0" baseline="0" dirty="0" smtClean="0"/>
              <a:t>և սատանայի միջև պայքարի մասին: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62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21րդ դարում գրքերը կարելի է ուսումնասիրել նաև այլ տարբերակներով՝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Օնլայն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Անդրոիդ հեռախոսների և պլանշետների վրա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iPhone </a:t>
            </a:r>
            <a:r>
              <a:rPr lang="hy-AM" baseline="0" dirty="0" smtClean="0"/>
              <a:t>և</a:t>
            </a:r>
            <a:r>
              <a:rPr lang="en-US" baseline="0" dirty="0" smtClean="0"/>
              <a:t> iPad</a:t>
            </a:r>
            <a:r>
              <a:rPr lang="hy-AM" baseline="0" dirty="0" smtClean="0"/>
              <a:t> վրա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489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Հետաքրքիր է, որ Ուայթի գրքերը կարդացող մարդիկ ավելի հոգևոր են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hy-AM" baseline="0" dirty="0" smtClean="0"/>
              <a:t>Հյուսիս ամերիկյան բաժանմունքը կատարել է ուսումնասիրություն 1980թ.ին այդ առում ով և հայտնաբերել</a:t>
            </a:r>
            <a:endParaRPr lang="en-US" baseline="0" dirty="0" smtClean="0"/>
          </a:p>
          <a:p>
            <a:pPr marL="0" lvl="0" indent="0">
              <a:buFontTx/>
              <a:buNone/>
            </a:pPr>
            <a:endParaRPr lang="en-US" baseline="0" dirty="0" smtClean="0"/>
          </a:p>
          <a:p>
            <a:pPr marL="0" lvl="0" indent="0">
              <a:buFontTx/>
              <a:buNone/>
            </a:pPr>
            <a:r>
              <a:rPr lang="hy-AM" u="sng" baseline="0" dirty="0" smtClean="0"/>
              <a:t>Սյուբեկտ</a:t>
            </a:r>
            <a:r>
              <a:rPr lang="en-US" u="sng" baseline="0" dirty="0" smtClean="0"/>
              <a:t>	</a:t>
            </a:r>
            <a:r>
              <a:rPr lang="hy-AM" u="sng" baseline="0" dirty="0" smtClean="0"/>
              <a:t>                                                                                  Կարդացողներ    Ոչ կարդացողներ</a:t>
            </a:r>
            <a:endParaRPr lang="en-US" u="sng" baseline="0" dirty="0" smtClean="0"/>
          </a:p>
          <a:p>
            <a:pPr marL="0" lvl="0" indent="0">
              <a:buFontTx/>
              <a:buNone/>
            </a:pPr>
            <a:r>
              <a:rPr lang="hy-AM" baseline="0" dirty="0" smtClean="0"/>
              <a:t>Ուժեղ կապ Հիսուսի հետ       </a:t>
            </a:r>
            <a:r>
              <a:rPr lang="en-US" baseline="0" dirty="0" smtClean="0"/>
              <a:t>	</a:t>
            </a:r>
            <a:r>
              <a:rPr lang="hy-AM" baseline="0" dirty="0" smtClean="0"/>
              <a:t>                                                </a:t>
            </a:r>
            <a:r>
              <a:rPr lang="en-US" baseline="0" dirty="0" smtClean="0"/>
              <a:t>85%	59%</a:t>
            </a:r>
          </a:p>
          <a:p>
            <a:pPr marL="0" lvl="0" indent="0">
              <a:buFontTx/>
              <a:buNone/>
            </a:pPr>
            <a:r>
              <a:rPr lang="hy-AM" baseline="0" dirty="0" smtClean="0"/>
              <a:t>Համոզմունք, որ Աստծո հետ փոխհարաբերություններ լավ են</a:t>
            </a:r>
            <a:r>
              <a:rPr lang="en-US" baseline="0" dirty="0" smtClean="0"/>
              <a:t>	82%	59%</a:t>
            </a:r>
          </a:p>
          <a:p>
            <a:pPr marL="0" lvl="0" indent="0">
              <a:buFontTx/>
              <a:buNone/>
            </a:pPr>
            <a:r>
              <a:rPr lang="hy-AM" baseline="0" dirty="0" smtClean="0"/>
              <a:t>Ամենօրյա Աստվածաշնչյան ուսումնասիրություններ</a:t>
            </a:r>
            <a:r>
              <a:rPr lang="en-US" baseline="0" dirty="0" smtClean="0"/>
              <a:t>		82%	47%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915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Այստեղ պատմեք ձեր անձնական վկայության մասին, թե ի՞նչ օգուտ է տվել Ուայթի գրքերի ուսումնասիրությունը ձեր կյանքում </a:t>
            </a: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hy-AM" baseline="0" dirty="0" smtClean="0"/>
              <a:t>Այսօր կոչ եմ անում ձեզ կարդալ ինքներդ Էլեն Ուայթի գրքերը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Երբեք մի հիմնվեք մարդկանց վկայությունների վրա կողմ կամ ընդդեմ Ուայթի գրություններին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054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0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Նա տեսավ մի ուղի բարձր տեղակայված, որի վրայով հավատացյալները գնում էին դեպի Նոր Երուսաղեմ: Տաճարից մի լույս, որը հրեշտակները մեկնաբանեցին որպես կեսգիշերյան </a:t>
            </a:r>
            <a:r>
              <a:rPr lang="hy-AM" baseline="0" dirty="0" smtClean="0"/>
              <a:t>ճիչը</a:t>
            </a:r>
            <a:r>
              <a:rPr lang="hy-AM" baseline="0" dirty="0" smtClean="0"/>
              <a:t>, լուսավորում էր այդ ուղին: Նրանք ովքեր մերժեցին այդ լույսը և թեքեցին իրենց հայացքը Հիսուսից ընկան ներքև դեպի խավար աշխարհը: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Տեսիլքից մեկ շաբաթ անց, Աստված Էլենին ուղարկեց ևս մեկը, որով Նա կանչեց նրան մարգարեական ծառայության: Թեև երկչոտ ու անհայտ, նա համարյա անմիջապես սկսեց հասարակական խոսնակի ծառայությունը: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Արդյո՞ք Էլեն Ուայթը ընտրեց այդ աշխատանքը, արդյո՞ք «մարգարեությունը» կարիերայի </a:t>
            </a:r>
            <a:r>
              <a:rPr lang="hy-AM" baseline="0" dirty="0" smtClean="0"/>
              <a:t>ընտրություն է: </a:t>
            </a:r>
            <a:r>
              <a:rPr lang="hy-AM" baseline="0" dirty="0" smtClean="0"/>
              <a:t>Տեսնենք ի՞նչ է ասումը Էլեն Ուայթը՝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523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y-AM" baseline="0" dirty="0" smtClean="0"/>
              <a:t>Սկսեք ուսումնասիրել Աստծո Խոսքը աղոթքով: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hy-AM" baseline="0" dirty="0" smtClean="0"/>
              <a:t>Ուայթի գրքերը ուսումնասիրելուց առաջ աղոթեք: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hy-AM" baseline="0" dirty="0" smtClean="0"/>
              <a:t>Աղոթքը հեռացնում է «ԵՍ»-ը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hy-AM" baseline="0" dirty="0" smtClean="0"/>
              <a:t>Դրանից հետո </a:t>
            </a:r>
            <a:r>
              <a:rPr lang="hy-AM" baseline="0" dirty="0" smtClean="0"/>
              <a:t>Սուրբ </a:t>
            </a:r>
            <a:r>
              <a:rPr lang="hy-AM" baseline="0" dirty="0" smtClean="0"/>
              <a:t>Հոգին կկարողանա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Խոսել ձեր սրտի հետ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Մոտեցնել քեզ Հիսուսին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hy-AM" baseline="0" dirty="0" smtClean="0"/>
              <a:t>և պատրաստել քեզ </a:t>
            </a:r>
            <a:r>
              <a:rPr lang="hy-AM" baseline="0" dirty="0" smtClean="0"/>
              <a:t>Քրիստոսի </a:t>
            </a:r>
            <a:r>
              <a:rPr lang="hy-AM" baseline="0" dirty="0" smtClean="0"/>
              <a:t>երկրորդ գալստին: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054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ԱՂՈԹՔ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  <a:r>
              <a:rPr lang="en-US" i="1" dirty="0" smtClean="0"/>
              <a:t>Review and Herald,</a:t>
            </a:r>
            <a:r>
              <a:rPr lang="en-US" dirty="0" smtClean="0"/>
              <a:t> July 26, 1906 ]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Հաջորդ 70 տարվա ինտենսիվ ծառայության ընթացքում Էլենը ստացավ 2000 տեսիլք: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59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Նրա գրությունները լավ վիճակում պահպանվել և հայտնաբերվել են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Նրա </a:t>
            </a:r>
            <a:r>
              <a:rPr lang="hy-AM" baseline="0" dirty="0" smtClean="0"/>
              <a:t>հրատարակված </a:t>
            </a:r>
            <a:r>
              <a:rPr lang="hy-AM" baseline="0" dirty="0" smtClean="0"/>
              <a:t>և չհրատարակված աշխատանքները կազմում են 100,000 էջ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Դրանք բուկլետի, գրքերի և հոդվածների տեսքով են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1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1846</a:t>
            </a:r>
            <a:r>
              <a:rPr lang="hy-AM" dirty="0" smtClean="0"/>
              <a:t>թ.ին Էլենը ամուսնանում է իր լավ ընկերոջ Ջեյմս Ուայթի հետ,</a:t>
            </a:r>
            <a:r>
              <a:rPr lang="hy-AM" baseline="0" dirty="0" smtClean="0"/>
              <a:t> ով 25 տարեկան Ադվենտիստ ծառայող էր: Նա ընդունում էր նրան որպես Աստծո մարգարե: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5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7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40385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Ellen White – life, legacy and relevance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424604" cy="4238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7337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Ellen White – life, legacy and relevance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257800" y="1428750"/>
            <a:ext cx="3429000" cy="3115954"/>
          </a:xfr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 smtClean="0"/>
              <a:t>Image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74644" y="1428750"/>
            <a:ext cx="4078356" cy="31242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4802" y="666750"/>
            <a:ext cx="424604" cy="4238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40385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Ellen White – life, legacy and relevance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092" y="1428750"/>
            <a:ext cx="4078356" cy="31242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93928" y="1428750"/>
            <a:ext cx="3429000" cy="3115954"/>
          </a:xfr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 smtClean="0"/>
              <a:t>Image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4802" y="666750"/>
            <a:ext cx="424604" cy="4238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8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; Quota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7337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Ellen White – life, legacy and relevance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74644" y="1428750"/>
            <a:ext cx="4078356" cy="3124200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8750"/>
            <a:ext cx="3429000" cy="31118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 userDrawn="1"/>
        </p:nvSpPr>
        <p:spPr>
          <a:xfrm>
            <a:off x="304802" y="666750"/>
            <a:ext cx="424604" cy="4238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; Quota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4" y="1451508"/>
            <a:ext cx="3429000" cy="31118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8861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Ellen White – life, legacy and relevance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092" y="1428750"/>
            <a:ext cx="4078356" cy="3124200"/>
          </a:xfr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04802" y="666750"/>
            <a:ext cx="424604" cy="4238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8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7337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Ellen White – life, legacy and relevance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71503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310088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9910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494165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>
            <a:off x="3232750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502572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413517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6152102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421924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4802" y="666750"/>
            <a:ext cx="424604" cy="4238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5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8099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Ellen White – life, legacy and relevance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310088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16649" y="2718462"/>
            <a:ext cx="2731268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>
            <a:off x="3232750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120881" y="2718462"/>
            <a:ext cx="2754480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6152102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5991197" y="2718462"/>
            <a:ext cx="2852552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51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04802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151486" y="4471062"/>
            <a:ext cx="2837374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5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3227464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3103485" y="4471062"/>
            <a:ext cx="2778700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55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6146816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56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5960153" y="4471062"/>
            <a:ext cx="2904068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304802" y="666750"/>
            <a:ext cx="424604" cy="4238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29714"/>
            <a:ext cx="9144000" cy="4094635"/>
          </a:xfr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 smtClean="0"/>
              <a:t>Image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0428" y="4483738"/>
            <a:ext cx="4495800" cy="42052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947062" y="4400550"/>
            <a:ext cx="3962400" cy="45720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9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3114" y="4498848"/>
            <a:ext cx="0" cy="267005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92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41147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Ellen White – life, legacy and relevance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1827775" y="1428750"/>
            <a:ext cx="5469611" cy="31242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 1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 rot="-180000">
            <a:off x="1808319" y="1460221"/>
            <a:ext cx="5486400" cy="313378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 2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 rot="120000">
            <a:off x="2051033" y="1447332"/>
            <a:ext cx="5486400" cy="313378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 3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04802" y="666750"/>
            <a:ext cx="424604" cy="4238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7381642" y="4988214"/>
            <a:ext cx="1371600" cy="1161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900" b="1" kern="0" spc="-30" baseline="0" dirty="0" smtClean="0">
                <a:solidFill>
                  <a:schemeClr val="bg1">
                    <a:lumMod val="75000"/>
                  </a:schemeClr>
                </a:solidFill>
                <a:latin typeface="Kalinga" pitchFamily="34" charset="0"/>
                <a:cs typeface="Kalinga" pitchFamily="34" charset="0"/>
              </a:rPr>
              <a:t>Ellen G. White Estate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938126"/>
            <a:ext cx="177818" cy="17008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0" y="5143500"/>
            <a:ext cx="9144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2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2" r:id="rId6"/>
    <p:sldLayoutId id="2147483658" r:id="rId7"/>
    <p:sldLayoutId id="2147483653" r:id="rId8"/>
    <p:sldLayoutId id="2147483654" r:id="rId9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3400" kern="1200" spc="-150" baseline="0">
          <a:solidFill>
            <a:schemeClr val="tx1"/>
          </a:solidFill>
          <a:latin typeface="Kalinga" pitchFamily="34" charset="0"/>
          <a:ea typeface="+mj-ea"/>
          <a:cs typeface="Kaling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A warm welcome to everyone!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428750"/>
            <a:ext cx="2667000" cy="990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en-US" sz="1400" dirty="0" smtClean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3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Շաբաթը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 b="1595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«Հիշիր շաբաթ օրը, այն սուրբ պահելու համար...</a:t>
            </a:r>
            <a:r>
              <a:rPr lang="en-US" dirty="0" smtClean="0"/>
              <a:t> (</a:t>
            </a:r>
            <a:r>
              <a:rPr lang="hy-AM" dirty="0" smtClean="0"/>
              <a:t>Ել. </a:t>
            </a:r>
            <a:r>
              <a:rPr lang="en-US" dirty="0" smtClean="0"/>
              <a:t>20</a:t>
            </a:r>
            <a:r>
              <a:rPr lang="hy-AM" dirty="0" smtClean="0"/>
              <a:t>.</a:t>
            </a:r>
            <a:r>
              <a:rPr lang="en-US" dirty="0" smtClean="0"/>
              <a:t>8)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003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 b="1562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Ինքնազոհությունը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901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Ինքնազոհությունը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05" y="1428750"/>
            <a:ext cx="4156950" cy="31242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233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smtClean="0"/>
              <a:t>Ինքնազոհությունը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74644" y="1428750"/>
            <a:ext cx="4230756" cy="3124200"/>
          </a:xfrm>
        </p:spPr>
        <p:txBody>
          <a:bodyPr/>
          <a:lstStyle/>
          <a:p>
            <a:r>
              <a:rPr lang="hy-AM" dirty="0" smtClean="0"/>
              <a:t>«Ես արթնացա առավոտյան 5:30, օգնեցի Լյուսինդային լվանալու ամանները, գրեցի մինչ երեկո, այնուհետև կար արեց, այնպես որ մինչև կեսգիշեր արթուն մնացի: Ես հաճախակի այնքան հոգնած եմ լինում ու շարժվում եմ կարծես հարբածի նման, բայց փառք Աստծուն, որ Նա ինձ դիմացկուն է անում:»</a:t>
            </a:r>
            <a:r>
              <a:rPr lang="hy-AM" dirty="0"/>
              <a:t> </a:t>
            </a:r>
            <a:r>
              <a:rPr lang="en-US" dirty="0" smtClean="0"/>
              <a:t>(15MR 231)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r="6820"/>
          <a:stretch>
            <a:fillRect/>
          </a:stretch>
        </p:blipFill>
        <p:spPr/>
      </p:pic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876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Ուայթի ընտանիքը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 b="15789"/>
          <a:stretch>
            <a:fillRect/>
          </a:stretch>
        </p:blipFill>
        <p:spPr/>
      </p:pic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143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 b="1890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Նամակ մայրիկից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88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b="2342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Ամբոխում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068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 b="16578"/>
          <a:stretch/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գրադարանը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0216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 b="1643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Հոգատար հարևան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721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b="1505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56031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Սառա Մակէնթրֆերը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401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22" y="1428750"/>
            <a:ext cx="3524316" cy="3124200"/>
          </a:xfrm>
        </p:spPr>
      </p:pic>
    </p:spTree>
    <p:extLst>
      <p:ext uri="{BB962C8B-B14F-4D97-AF65-F5344CB8AC3E}">
        <p14:creationId xmlns:p14="http://schemas.microsoft.com/office/powerpoint/2010/main" val="3112063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Հոգատար հարևան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b="19095"/>
          <a:stretch>
            <a:fillRect/>
          </a:stretch>
        </p:blipFill>
        <p:spPr/>
      </p:pic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53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37807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«Իրական» Էլեն Ուայթ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08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«Իրական» Էլեն Ուայթ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" b="5121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«Երբեմն ես ինձ զգում եմ ճնշված, բայց պայքարում եմ այդ զգացումի դիմաց: Ես գիտեմ, որ Աստված ուզում է Իր ուրախությունը դնել մեր մեջ, որպեսզի մեր ուրախությունը լինի կատարյալ: Նա ունի օրհնություններով լի մի երկինք, և այդ օրհնությունները կտա մեզ , եթե մենք այն վերցնենք:»</a:t>
            </a:r>
            <a:r>
              <a:rPr lang="en-US" dirty="0" smtClean="0"/>
              <a:t> (</a:t>
            </a:r>
            <a:r>
              <a:rPr lang="en-US" dirty="0" err="1" smtClean="0"/>
              <a:t>Ms</a:t>
            </a:r>
            <a:r>
              <a:rPr lang="en-US" dirty="0" smtClean="0"/>
              <a:t> 14, 1903)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904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4931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Տնային տնտեսուհի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622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226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Էլմշեյվըն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438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" b="153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Էլմշեյվըն</a:t>
            </a:r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36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5" b="4436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Աստված սեր է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83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Աստված սեր է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r="1331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«Աստծո անզուգական սերը մի աշխարհի համար է, որը չի սիրում Նրան: Միտքը ունի ենթակայող ուժ հոգու վրա և գերի է անում բանականությունը Աստծո կամքին:»</a:t>
            </a:r>
            <a:r>
              <a:rPr lang="en-US" dirty="0" smtClean="0"/>
              <a:t> (SC 15)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104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Մեծ Պայքարը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6" b="6967"/>
          <a:stretch/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84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Մեծ Պայքարը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«Նույնիսկ, երբ որոշվեց, որ նա այլևս չի կարող մնալ երկնքում, </a:t>
            </a:r>
            <a:r>
              <a:rPr lang="hy-AM" dirty="0"/>
              <a:t>Ա</a:t>
            </a:r>
            <a:r>
              <a:rPr lang="hy-AM" dirty="0" smtClean="0"/>
              <a:t>նսահաման Իմաստությունը չոչնչացրեց սատանային:</a:t>
            </a:r>
            <a:r>
              <a:rPr lang="en-US" dirty="0" smtClean="0"/>
              <a:t> </a:t>
            </a:r>
            <a:r>
              <a:rPr lang="hy-AM" dirty="0" smtClean="0"/>
              <a:t>Քանի որ Աստծուն ընդունելի է միայն սիրո ծառայությունը, Նրա բոլոր արարածների հավատարմությունը պետք է հիմնվի այն համոզման վրա, որ Նա արդարադատ և գթասիրտ է:</a:t>
            </a:r>
            <a:endParaRPr lang="en-US" dirty="0" smtClean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9397"/>
          <a:stretch/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689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և Էլիզաբեթ քույրերը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22" y="1428750"/>
            <a:ext cx="3524316" cy="3124200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3470902" y="1460221"/>
            <a:ext cx="2161233" cy="3133789"/>
          </a:xfrm>
        </p:spPr>
      </p:pic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266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Մեծ Պայքարը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Երկնքի մյուս աշխարհի բնակիչները, պատրաստ չլինելով ըմբռնել մեղքի բնույթն ու հետևանքները, չէին կարող հասկանալ Աստծո արդարությունն ու գթասրտությունը, եթե Նա այդ ժամանակ կործաներ սատանային: Եթե նա անմիջապես բնաջնջվեր, նրանք Աստծուն կծառայեին ավելի շուտ վախից</a:t>
            </a:r>
            <a:r>
              <a:rPr lang="ru-RU" dirty="0" smtClean="0"/>
              <a:t>, </a:t>
            </a:r>
            <a:r>
              <a:rPr lang="hy-AM" dirty="0" smtClean="0"/>
              <a:t>քան սիրուց</a:t>
            </a:r>
            <a:r>
              <a:rPr lang="hy-AM" dirty="0" smtClean="0"/>
              <a:t>:» </a:t>
            </a:r>
            <a:r>
              <a:rPr lang="en-US" dirty="0" smtClean="0"/>
              <a:t>(GC 498)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9397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589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b="17706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5603172" cy="420522"/>
          </a:xfrm>
        </p:spPr>
        <p:txBody>
          <a:bodyPr>
            <a:normAutofit fontScale="92500"/>
          </a:bodyPr>
          <a:lstStyle/>
          <a:p>
            <a:r>
              <a:rPr lang="hy-AM" dirty="0" smtClean="0"/>
              <a:t>Հիսուս Քրիստոսը և Նրա փրկությունը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659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Հիսուսը և Նրա փրկությունը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27027"/>
          <a:stretch/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«Քրիստոսի զոհը, որպես մեր մեղքերի համար քավություն, վիթխարի ճշմարտություն է, որի շուրջը պտտվում են մնացած ճշմարտությունները: Ծննդոցից մինչև Հայտնություն ընկած ճշմարտությունները լավ հասկանալու և գնահատելու համար, պետք է ուսումնասիրել Գողգոթայի խաչից բխող լույսի ներքո:</a:t>
            </a:r>
            <a:r>
              <a:rPr lang="en-US" dirty="0" smtClean="0"/>
              <a:t> </a:t>
            </a:r>
          </a:p>
          <a:p>
            <a:r>
              <a:rPr lang="en-US" sz="1400" b="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con’t</a:t>
            </a:r>
            <a:endParaRPr lang="en-US" sz="1400" b="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032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27027"/>
          <a:stretch/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Ես ձեր առջև ներկայացնում եմ ողորմության և վերածննդի, փրկության և փրկագնման մեծագույն հուշարձանը՝ խաչի վրա բարձրացված Աստծո Որդուն:»</a:t>
            </a:r>
            <a:r>
              <a:rPr lang="hy-AM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Ev</a:t>
            </a:r>
            <a:r>
              <a:rPr lang="en-US" dirty="0" smtClean="0"/>
              <a:t> 190)</a:t>
            </a:r>
            <a:endParaRPr lang="en-US" sz="1400" b="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Հիսուսը և Նրա փրկությունը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032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 b="1643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69747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Երեք հրեշտակների լուրը և երկրորդ գալուստը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</a:t>
            </a:r>
            <a:r>
              <a:rPr lang="hy-AM" b="1" dirty="0" smtClean="0">
                <a:solidFill>
                  <a:schemeClr val="bg1"/>
                </a:solidFill>
              </a:rPr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004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103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0763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«Այն ինչ պահանջվում է, անել ամեն հնարավորինը՝ պահպանելու մարմնի առոջությունը և մտքի պարզությունը: Եթե նրանք հագուրդ տան կեղտոտ ախորժակին, և դրանով իսկ բթացնեն զգացումները, մթագնեն ընկալունակությունը, ապա նրանք չեն կարող գնահատել Աստծո վեհ բնավորությունը, կամ ուրախանալ Աստծո Խոսքի ուսումնասիրությունից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r="18949"/>
          <a:stretch>
            <a:fillRect/>
          </a:stretch>
        </p:blipFill>
        <p:spPr/>
      </p:pic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875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Նրանք կարող են համոզված լինել, որ Աստված չի ընդունի նրանց անարժան զոհը, ինչպես և կայենի դեպքում էր: Աստված պահանջում է, որպեսզի նրանք մաքրվեն իրենց մարմնի և հոգու կեղտոտությունից՝ սրբագործվելով Աստծո երկյուղով: Միայն երբ մարդը անի ամեն ինչ իր ուժերի սահմաններում՝ պահպանելու իր առողջությունը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r="18949"/>
          <a:stretch>
            <a:fillRect/>
          </a:stretch>
        </p:blipFill>
        <p:spPr/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712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Մերժելով կեղտոտ ախորժակը և կրքերը, որպեսզի ունենան առողջ դատողություն, և սրբագործված երևակայություն, որ ներկայանա Աստծուն որպես արդար պատարագ</a:t>
            </a:r>
            <a:r>
              <a:rPr lang="en-US" dirty="0" smtClean="0"/>
              <a:t>,</a:t>
            </a:r>
            <a:r>
              <a:rPr lang="hy-AM" dirty="0" smtClean="0"/>
              <a:t> ապա նա կփրկվի Աստծո զարմանալի ողորմությամբ...»</a:t>
            </a:r>
            <a:r>
              <a:rPr lang="en-US" dirty="0" smtClean="0"/>
              <a:t> </a:t>
            </a:r>
            <a:r>
              <a:rPr lang="en-US" dirty="0"/>
              <a:t>(CD 49f)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r="18949"/>
          <a:stretch>
            <a:fillRect/>
          </a:stretch>
        </p:blipFill>
        <p:spPr/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712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pic>
        <p:nvPicPr>
          <p:cNvPr id="27" name="Picture Placeholder 26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 b="13831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800" dirty="0" smtClean="0"/>
              <a:t>20 </a:t>
            </a:r>
            <a:r>
              <a:rPr lang="hy-AM" sz="1800" dirty="0" smtClean="0"/>
              <a:t>սննդի արտադրամաս</a:t>
            </a:r>
            <a:endParaRPr lang="en-US" sz="1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2824042" y="2718462"/>
            <a:ext cx="3348158" cy="258772"/>
          </a:xfrm>
        </p:spPr>
        <p:txBody>
          <a:bodyPr/>
          <a:lstStyle/>
          <a:p>
            <a:r>
              <a:rPr lang="en-US" sz="1800" dirty="0" smtClean="0"/>
              <a:t>173</a:t>
            </a:r>
            <a:r>
              <a:rPr lang="hy-AM" sz="1800" dirty="0" smtClean="0"/>
              <a:t> հիվանդանոցներ</a:t>
            </a:r>
            <a:endParaRPr lang="en-US" sz="1800" dirty="0"/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" b="24499"/>
          <a:stretch/>
        </p:blipFill>
        <p:spPr/>
      </p:pic>
      <p:sp>
        <p:nvSpPr>
          <p:cNvPr id="13" name="Text Placeholder 1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1800" dirty="0" smtClean="0"/>
              <a:t>132 </a:t>
            </a:r>
            <a:r>
              <a:rPr lang="hy-AM" sz="1800" dirty="0" smtClean="0"/>
              <a:t>խնամքի տներ</a:t>
            </a:r>
            <a:endParaRPr lang="en-US" sz="1800" dirty="0"/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743"/>
          <a:stretch/>
        </p:blipFill>
        <p:spPr>
          <a:xfrm>
            <a:off x="1834489" y="3181350"/>
            <a:ext cx="2534698" cy="1229167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32"/>
          </p:nvPr>
        </p:nvSpPr>
        <p:spPr>
          <a:xfrm>
            <a:off x="838199" y="4471062"/>
            <a:ext cx="3918951" cy="258772"/>
          </a:xfrm>
        </p:spPr>
        <p:txBody>
          <a:bodyPr/>
          <a:lstStyle/>
          <a:p>
            <a:r>
              <a:rPr lang="en-US" sz="1800" dirty="0" smtClean="0"/>
              <a:t>216+ </a:t>
            </a:r>
            <a:r>
              <a:rPr lang="hy-AM" sz="1800" dirty="0" smtClean="0"/>
              <a:t>կլինիկաներ և առողջարաններ</a:t>
            </a:r>
            <a:endParaRPr lang="en-US" sz="1800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3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9" b="17689"/>
          <a:stretch>
            <a:fillRect/>
          </a:stretch>
        </p:blipFill>
        <p:spPr>
          <a:xfrm>
            <a:off x="4757151" y="3181350"/>
            <a:ext cx="2534698" cy="1229167"/>
          </a:xfrm>
        </p:spPr>
      </p:pic>
      <p:sp>
        <p:nvSpPr>
          <p:cNvPr id="17" name="Text Placeholder 16"/>
          <p:cNvSpPr>
            <a:spLocks noGrp="1"/>
          </p:cNvSpPr>
          <p:nvPr>
            <p:ph type="body" sz="quarter" idx="34"/>
          </p:nvPr>
        </p:nvSpPr>
        <p:spPr>
          <a:xfrm>
            <a:off x="4633172" y="4471062"/>
            <a:ext cx="2778700" cy="258772"/>
          </a:xfrm>
        </p:spPr>
        <p:txBody>
          <a:bodyPr/>
          <a:lstStyle/>
          <a:p>
            <a:r>
              <a:rPr lang="en-US" sz="1800" dirty="0" smtClean="0"/>
              <a:t>36</a:t>
            </a:r>
            <a:r>
              <a:rPr lang="hy-AM" sz="1800" dirty="0" smtClean="0"/>
              <a:t> մանկատներ</a:t>
            </a:r>
            <a:endParaRPr lang="en-US" sz="1800" dirty="0"/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2" b="8752"/>
          <a:stretch>
            <a:fillRect/>
          </a:stretch>
        </p:blipFill>
        <p:spPr/>
      </p:pic>
      <p:sp>
        <p:nvSpPr>
          <p:cNvPr id="1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257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1" b="13615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1844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09800" y="4414198"/>
            <a:ext cx="6699662" cy="457200"/>
          </a:xfrm>
        </p:spPr>
        <p:txBody>
          <a:bodyPr/>
          <a:lstStyle/>
          <a:p>
            <a:r>
              <a:rPr lang="hy-AM" dirty="0" smtClean="0"/>
              <a:t>«Մինչև երկու հազար երեք հարյուր իրիկուն առավոտ, հետո սրբարանը պիտի արդարանա:»</a:t>
            </a:r>
            <a:r>
              <a:rPr lang="en-US" dirty="0" smtClean="0"/>
              <a:t> (</a:t>
            </a:r>
            <a:r>
              <a:rPr lang="hy-AM" dirty="0" smtClean="0"/>
              <a:t>Դան.</a:t>
            </a:r>
            <a:r>
              <a:rPr lang="en-US" dirty="0" smtClean="0"/>
              <a:t> 8</a:t>
            </a:r>
            <a:r>
              <a:rPr lang="hy-AM" dirty="0" smtClean="0"/>
              <a:t>.</a:t>
            </a:r>
            <a:r>
              <a:rPr lang="en-US" dirty="0" smtClean="0"/>
              <a:t>14) 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737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t="4177" r="12278" b="17711"/>
          <a:stretch/>
        </p:blipFill>
        <p:spPr/>
      </p:pic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4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244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r="38495"/>
          <a:stretch/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«Ես օգտագործում եմ որոշակի աղ, քանի որ ըստ Աստծո կողմից տրված լույսի այն կարևոր է արյան համար: Ես չգիտեմ թե ինչու՞  կամ ինչպե՞ս, բայց ես տալիս եմ ձեզ պատվեր, ինչպես այն տրվել է ինձ:»</a:t>
            </a:r>
            <a:r>
              <a:rPr lang="en-US" dirty="0" smtClean="0"/>
              <a:t> (CD 344)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634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17806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79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hy-AM" dirty="0" smtClean="0"/>
              <a:t>Չծխելը՝</a:t>
            </a:r>
            <a:r>
              <a:rPr lang="en-US" dirty="0" smtClean="0"/>
              <a:t> +2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hy-AM" dirty="0" smtClean="0"/>
              <a:t>Ֆիզ. վարժ.՝</a:t>
            </a:r>
            <a:r>
              <a:rPr lang="en-US" dirty="0" smtClean="0"/>
              <a:t> +2</a:t>
            </a:r>
            <a:endParaRPr lang="en-US" dirty="0"/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r="4220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hy-AM" dirty="0" smtClean="0"/>
              <a:t>Նորմալ քաշը՝</a:t>
            </a:r>
            <a:r>
              <a:rPr lang="en-US" dirty="0" smtClean="0"/>
              <a:t> +2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hy-AM" dirty="0" smtClean="0"/>
              <a:t>Բուսակերությունը՝</a:t>
            </a:r>
            <a:r>
              <a:rPr lang="en-US" dirty="0" smtClean="0"/>
              <a:t> +2</a:t>
            </a:r>
            <a:endParaRPr lang="en-US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2" b="18782"/>
          <a:stretch>
            <a:fillRect/>
          </a:stretch>
        </p:blipFill>
        <p:spPr/>
      </p:pic>
      <p:sp>
        <p:nvSpPr>
          <p:cNvPr id="17" name="Text Placeholder 16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hy-AM" dirty="0" smtClean="0"/>
              <a:t>Ընդեղենը՝</a:t>
            </a:r>
            <a:r>
              <a:rPr lang="en-US" dirty="0" smtClean="0"/>
              <a:t> +2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6"/>
          </p:nvPr>
        </p:nvSpPr>
        <p:spPr>
          <a:xfrm>
            <a:off x="5991198" y="3181350"/>
            <a:ext cx="2924202" cy="1548484"/>
          </a:xfrm>
        </p:spPr>
        <p:txBody>
          <a:bodyPr anchor="ctr"/>
          <a:lstStyle/>
          <a:p>
            <a:r>
              <a:rPr lang="en-US" sz="2000" dirty="0" smtClean="0"/>
              <a:t>= 10 </a:t>
            </a:r>
            <a:r>
              <a:rPr lang="hy-AM" sz="2000" dirty="0" smtClean="0"/>
              <a:t>լրացուցիչ տարիներ</a:t>
            </a:r>
            <a:endParaRPr lang="en-US" sz="2000" dirty="0"/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r="2119"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r="3576"/>
          <a:stretch>
            <a:fillRect/>
          </a:stretch>
        </p:blipFill>
        <p:spPr/>
      </p:pic>
      <p:pic>
        <p:nvPicPr>
          <p:cNvPr id="34" name="Picture Placeholder 33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9" b="18009"/>
          <a:stretch>
            <a:fillRect/>
          </a:stretch>
        </p:blipFill>
        <p:spPr/>
      </p:pic>
      <p:sp>
        <p:nvSpPr>
          <p:cNvPr id="1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89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Առողջության լուրը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r="8320"/>
          <a:stretch/>
        </p:blipFill>
        <p:spPr/>
      </p:pic>
      <p:graphicFrame>
        <p:nvGraphicFramePr>
          <p:cNvPr id="7" name="Picture Placeholder 10"/>
          <p:cNvGraphicFramePr>
            <a:graphicFrameLocks noGrp="1"/>
          </p:cNvGraphicFramePr>
          <p:nvPr>
            <p:ph type="pic" sz="quarter" idx="15"/>
            <p:extLst>
              <p:ext uri="{D42A27DB-BD31-4B8C-83A1-F6EECF244321}">
                <p14:modId xmlns:p14="http://schemas.microsoft.com/office/powerpoint/2010/main" val="4021655076"/>
              </p:ext>
            </p:extLst>
          </p:nvPr>
        </p:nvGraphicFramePr>
        <p:xfrm>
          <a:off x="4648200" y="1428750"/>
          <a:ext cx="4070350" cy="311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864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Կրթության լուրը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b="10701"/>
          <a:stretch/>
        </p:blipFill>
        <p:spPr/>
      </p:pic>
    </p:spTree>
    <p:extLst>
      <p:ext uri="{BB962C8B-B14F-4D97-AF65-F5344CB8AC3E}">
        <p14:creationId xmlns:p14="http://schemas.microsoft.com/office/powerpoint/2010/main" val="36963938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Կրթության լուրը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«Ամենաբարձր իմաստով կրթության աշխատանքը և փրկագնման աշխատանքը մեկ են, քանի որ ինչպես կրթության մեջ, այնպես էլ փրկագնման մեջ, ոչ մեկ չի կարող որևէ այլ հիմք դնել, քան արդեն դրվածը՝ Հիսուս Քրիստոսը:» </a:t>
            </a:r>
            <a:r>
              <a:rPr lang="en-US" dirty="0" smtClean="0"/>
              <a:t>(Ed 30)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r="25145"/>
          <a:stretch/>
        </p:blipFill>
        <p:spPr/>
      </p:pic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478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Կրթության լուրը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«Ծնողները և դպրոցի ուսուցիչները անկասկած որակազրկված են կրթելու երեխաներին պատշաճ կերպով, եթե նրանք սկզբում չսովորեն ինքնազսպվածություն, համբերություն, հեզություն և սեր..</a:t>
            </a:r>
            <a:r>
              <a:rPr lang="en-US" dirty="0" smtClean="0"/>
              <a:t>.</a:t>
            </a:r>
            <a:endParaRPr lang="en-US" sz="1400" b="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r="25145"/>
          <a:stretch/>
        </p:blipFill>
        <p:spPr/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889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Կրթության լուրը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Շատ քչերն են պատկերացնում թե ինչպիսի կենսական կարիք ունի միտքը, և թե ինչպես ուղղորդել երիտասարդի զարգացող տրամաբանությունը, աճող մտքերը և զգացմունքները:»</a:t>
            </a:r>
            <a:r>
              <a:rPr lang="en-US" dirty="0" smtClean="0"/>
              <a:t> (1MCP 189)</a:t>
            </a:r>
            <a:endParaRPr lang="en-US" sz="1400" b="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r="25145"/>
          <a:stretch/>
        </p:blipFill>
        <p:spPr/>
      </p:pic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889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29145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առաջին տեսիլքը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50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գրությունները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Նրա գրքերը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32002"/>
          <a:stretch/>
        </p:blipFill>
        <p:spPr/>
      </p:pic>
    </p:spTree>
    <p:extLst>
      <p:ext uri="{BB962C8B-B14F-4D97-AF65-F5344CB8AC3E}">
        <p14:creationId xmlns:p14="http://schemas.microsoft.com/office/powerpoint/2010/main" val="26073863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գրությունները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Դարերի հակամարտությունը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32002"/>
          <a:stretch/>
        </p:blipFill>
        <p:spPr/>
      </p:pic>
      <p:sp>
        <p:nvSpPr>
          <p:cNvPr id="15" name="Right Bracket 14"/>
          <p:cNvSpPr/>
          <p:nvPr/>
        </p:nvSpPr>
        <p:spPr>
          <a:xfrm rot="5679846">
            <a:off x="6583341" y="2681575"/>
            <a:ext cx="228600" cy="2165477"/>
          </a:xfrm>
          <a:prstGeom prst="rightBracket">
            <a:avLst>
              <a:gd name="adj" fmla="val 8893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Նրա գրքերը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879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գրությունները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Առանձին գրքեր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32002"/>
          <a:stretch/>
        </p:blipFill>
        <p:spPr/>
      </p:pic>
      <p:sp>
        <p:nvSpPr>
          <p:cNvPr id="15" name="Right Bracket 14"/>
          <p:cNvSpPr/>
          <p:nvPr/>
        </p:nvSpPr>
        <p:spPr>
          <a:xfrm rot="5689504">
            <a:off x="3961043" y="2033006"/>
            <a:ext cx="228600" cy="2983195"/>
          </a:xfrm>
          <a:prstGeom prst="rightBracket">
            <a:avLst>
              <a:gd name="adj" fmla="val 8893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Նրա գրքերը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879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գրությունները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Վկայությունները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32002"/>
          <a:stretch/>
        </p:blipFill>
        <p:spPr/>
      </p:pic>
      <p:sp>
        <p:nvSpPr>
          <p:cNvPr id="15" name="Right Bracket 14"/>
          <p:cNvSpPr/>
          <p:nvPr/>
        </p:nvSpPr>
        <p:spPr>
          <a:xfrm rot="5679846">
            <a:off x="1492578" y="2356148"/>
            <a:ext cx="228600" cy="1902492"/>
          </a:xfrm>
          <a:prstGeom prst="rightBracket">
            <a:avLst>
              <a:gd name="adj" fmla="val 8893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Նրա գրքերը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879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գրությունները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Առավոտյան պահեր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Նրա գրքերը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52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գրությունները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Որտեղի՞ց սկսել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32002"/>
          <a:stretch/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Նրա գրքերը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747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Գրությունները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-838" r="1786" b="19669"/>
          <a:stretch/>
        </p:blipFill>
        <p:spPr>
          <a:xfrm>
            <a:off x="310088" y="1428750"/>
            <a:ext cx="2468880" cy="1410205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mtClean="0"/>
              <a:t>Internet</a:t>
            </a:r>
            <a:endParaRPr lang="en-US" dirty="0"/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b="62342"/>
          <a:stretch/>
        </p:blipFill>
        <p:spPr/>
      </p:pic>
      <p:sp>
        <p:nvSpPr>
          <p:cNvPr id="16" name="Text Placeholder 1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mtClean="0"/>
              <a:t>Android</a:t>
            </a:r>
            <a:endParaRPr lang="en-US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b="21547"/>
          <a:stretch/>
        </p:blipFill>
        <p:spPr/>
      </p:pic>
      <p:sp>
        <p:nvSpPr>
          <p:cNvPr id="19" name="Text Placeholder 18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mtClean="0"/>
              <a:t>iPhone/iPad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3714750"/>
            <a:ext cx="9144000" cy="6858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US" sz="2800" b="1" smtClean="0">
                <a:latin typeface="Kalinga" pitchFamily="34" charset="0"/>
                <a:cs typeface="Kalinga" pitchFamily="34" charset="0"/>
              </a:rPr>
              <a:t>http://egwwritings.org</a:t>
            </a:r>
            <a:endParaRPr lang="en-US" sz="2800" b="1" dirty="0" smtClean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Նրա գրքերը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628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գրությունները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2960"/>
          <a:stretch>
            <a:fillRect/>
          </a:stretch>
        </p:blipFill>
        <p:spPr/>
      </p:pic>
      <p:graphicFrame>
        <p:nvGraphicFramePr>
          <p:cNvPr id="13" name="Picture Placeholder 10"/>
          <p:cNvGraphicFramePr>
            <a:graphicFrameLocks noGrp="1"/>
          </p:cNvGraphicFramePr>
          <p:nvPr>
            <p:ph type="pic" sz="quarter" idx="15"/>
            <p:extLst>
              <p:ext uri="{D42A27DB-BD31-4B8C-83A1-F6EECF244321}">
                <p14:modId xmlns:p14="http://schemas.microsoft.com/office/powerpoint/2010/main" val="647163937"/>
              </p:ext>
            </p:extLst>
          </p:nvPr>
        </p:nvGraphicFramePr>
        <p:xfrm>
          <a:off x="882650" y="1435100"/>
          <a:ext cx="4070350" cy="311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Նրա անձը</a:t>
            </a:r>
            <a:r>
              <a:rPr lang="en-US" dirty="0" smtClean="0"/>
              <a:t>                </a:t>
            </a:r>
            <a:r>
              <a:rPr lang="hy-AM" dirty="0" smtClean="0"/>
              <a:t>Աստվածաբանություն</a:t>
            </a:r>
            <a:r>
              <a:rPr lang="en-US" dirty="0" smtClean="0"/>
              <a:t> 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b="1" dirty="0" smtClean="0">
                <a:solidFill>
                  <a:schemeClr val="bg1"/>
                </a:solidFill>
              </a:rPr>
              <a:t>Նրա գրքերը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155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16102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Ուսումնասիրեք ինքներդ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Կոչ յուրաքանչյուրին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08283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Ուսումնասիրեք ինքներդ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</a:t>
            </a:r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hy-AM" dirty="0" smtClean="0"/>
              <a:t>Հոգին մի հանգցնեք: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20</a:t>
            </a:r>
            <a:r>
              <a:rPr lang="en-US" dirty="0" smtClean="0"/>
              <a:t> </a:t>
            </a:r>
            <a:r>
              <a:rPr lang="hy-AM" dirty="0" smtClean="0"/>
              <a:t>Մարգարեություններ մի անարգեք: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aseline="30000" dirty="0" smtClean="0"/>
              <a:t>21</a:t>
            </a:r>
            <a:r>
              <a:rPr lang="hy-AM" dirty="0"/>
              <a:t> </a:t>
            </a:r>
            <a:r>
              <a:rPr lang="hy-AM" dirty="0" smtClean="0"/>
              <a:t>Ամեն բան փորձեք, բարին ամուր բռնեք:»</a:t>
            </a:r>
            <a:r>
              <a:rPr lang="en-US" dirty="0" smtClean="0"/>
              <a:t> (1 </a:t>
            </a:r>
            <a:r>
              <a:rPr lang="hy-AM" dirty="0" smtClean="0"/>
              <a:t>Թես. </a:t>
            </a:r>
            <a:r>
              <a:rPr lang="en-US" dirty="0" smtClean="0"/>
              <a:t>5:19-21)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r="68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Կոչ յուրաքանչյուրին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4320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Քրիստոսը և նեղ ուղին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 b="18913"/>
          <a:stretch/>
        </p:blipFill>
        <p:spPr/>
      </p:pic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585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Աղոթեք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 b="16430"/>
          <a:stretch>
            <a:fillRect/>
          </a:stretch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Կոչ յուրաքանչյուրին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30560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A warm welcome to everyone!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428750"/>
            <a:ext cx="2667000" cy="990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en-US" sz="1400" dirty="0" smtClean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186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Ուայթի դժկամությունը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r="122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«Երբ առաջին անգամ այս գործը տրվեց ինձ, ես աղաչեցի Տիրոջը, որ այդ բեռը մեկ ուրիշի վրա դնի: Գործը այնքան լայնածավալ է և խորը, որը ես վախեցա, որ չեմ կարող այն անել: Բայց շնորհիվ Իր Սուրբ Հոգու Տերը ինձ ունակ սարքեց այդ գործը կատարելու, որը տվեց ինձ:»</a:t>
            </a:r>
            <a:r>
              <a:rPr lang="en-US" dirty="0" smtClean="0"/>
              <a:t> (RH, </a:t>
            </a:r>
            <a:r>
              <a:rPr lang="en-US" dirty="0"/>
              <a:t>July 26, </a:t>
            </a:r>
            <a:r>
              <a:rPr lang="en-US" dirty="0" smtClean="0"/>
              <a:t>1906)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52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Անխոնջ գրող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65" y="1428750"/>
            <a:ext cx="2106231" cy="31242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980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64676" y="1008228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Ամուսնությունը Ջեյմս Ուայթի հետ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65" y="1428750"/>
            <a:ext cx="2106231" cy="3124200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2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3565558" y="1447332"/>
            <a:ext cx="1942949" cy="313378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09550"/>
          </a:xfrm>
        </p:spPr>
        <p:txBody>
          <a:bodyPr/>
          <a:lstStyle/>
          <a:p>
            <a:r>
              <a:rPr lang="hy-AM" b="1" dirty="0" smtClean="0">
                <a:solidFill>
                  <a:schemeClr val="bg1"/>
                </a:solidFill>
              </a:rPr>
              <a:t>Նրա անձը</a:t>
            </a:r>
            <a:r>
              <a:rPr lang="en-US" b="1" dirty="0" smtClean="0">
                <a:solidFill>
                  <a:schemeClr val="bg1"/>
                </a:solidFill>
              </a:rPr>
              <a:t>                </a:t>
            </a:r>
            <a:r>
              <a:rPr lang="hy-AM" dirty="0" smtClean="0"/>
              <a:t>Աստվածաբանություն </a:t>
            </a:r>
            <a:r>
              <a:rPr lang="en-US" dirty="0" smtClean="0"/>
              <a:t>               </a:t>
            </a:r>
            <a:r>
              <a:rPr lang="hy-AM" dirty="0" smtClean="0"/>
              <a:t>Առողջություն</a:t>
            </a:r>
            <a:r>
              <a:rPr lang="en-US" dirty="0" smtClean="0"/>
              <a:t>                </a:t>
            </a:r>
            <a:r>
              <a:rPr lang="hy-AM" dirty="0" smtClean="0"/>
              <a:t>Կրթություն</a:t>
            </a:r>
            <a:r>
              <a:rPr lang="en-US" dirty="0" smtClean="0"/>
              <a:t>                </a:t>
            </a:r>
            <a:r>
              <a:rPr lang="hy-AM" dirty="0" smtClean="0"/>
              <a:t>Նրա գրքերը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99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 anchor="t">
        <a:normAutofit/>
      </a:bodyPr>
      <a:lstStyle>
        <a:defPPr>
          <a:defRPr sz="1200" dirty="0" smtClean="0">
            <a:latin typeface="Kalinga" pitchFamily="34" charset="0"/>
            <a:cs typeface="Kaling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3788</Words>
  <Application>Microsoft Office PowerPoint</Application>
  <PresentationFormat>On-screen Show (16:9)</PresentationFormat>
  <Paragraphs>433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Kalinga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</dc:creator>
  <cp:lastModifiedBy>Zav Gabriel</cp:lastModifiedBy>
  <cp:revision>534</cp:revision>
  <cp:lastPrinted>2012-03-15T12:52:43Z</cp:lastPrinted>
  <dcterms:created xsi:type="dcterms:W3CDTF">2012-02-26T14:24:24Z</dcterms:created>
  <dcterms:modified xsi:type="dcterms:W3CDTF">2013-01-01T05:42:08Z</dcterms:modified>
</cp:coreProperties>
</file>